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6" r:id="rId5"/>
    <p:sldMasterId id="2147483668" r:id="rId6"/>
  </p:sldMasterIdLst>
  <p:notesMasterIdLst>
    <p:notesMasterId r:id="rId34"/>
  </p:notesMasterIdLst>
  <p:sldIdLst>
    <p:sldId id="257" r:id="rId7"/>
    <p:sldId id="312" r:id="rId8"/>
    <p:sldId id="290" r:id="rId9"/>
    <p:sldId id="279" r:id="rId10"/>
    <p:sldId id="260" r:id="rId11"/>
    <p:sldId id="296" r:id="rId12"/>
    <p:sldId id="277" r:id="rId13"/>
    <p:sldId id="280" r:id="rId14"/>
    <p:sldId id="278" r:id="rId15"/>
    <p:sldId id="287" r:id="rId16"/>
    <p:sldId id="282" r:id="rId17"/>
    <p:sldId id="288" r:id="rId18"/>
    <p:sldId id="283" r:id="rId19"/>
    <p:sldId id="284" r:id="rId20"/>
    <p:sldId id="294" r:id="rId21"/>
    <p:sldId id="295" r:id="rId22"/>
    <p:sldId id="289" r:id="rId23"/>
    <p:sldId id="314" r:id="rId24"/>
    <p:sldId id="285" r:id="rId25"/>
    <p:sldId id="306" r:id="rId26"/>
    <p:sldId id="292" r:id="rId27"/>
    <p:sldId id="286" r:id="rId28"/>
    <p:sldId id="299" r:id="rId29"/>
    <p:sldId id="310" r:id="rId30"/>
    <p:sldId id="307" r:id="rId31"/>
    <p:sldId id="311" r:id="rId32"/>
    <p:sldId id="302" r:id="rId33"/>
  </p:sldIdLst>
  <p:sldSz cx="9144000" cy="5143500" type="screen16x9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orient="horz" pos="162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9BDE05-8510-E7F6-503D-9D5871645068}" name="Melanie O'Brien" initials="MO" userId="S::melanie.obrien@coles.com.au::1aac23e7-8d81-4644-837f-55ebd36d474e" providerId="AD"/>
  <p188:author id="{F004AA64-F372-7DDB-72DF-DF03F8192501}" name="Ross Mullen" initials="RM" userId="S::ross.mullen@coles.com.au::e800af0d-e336-4c4f-bff5-870459e2d9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68"/>
    <a:srgbClr val="00FF00"/>
    <a:srgbClr val="E01A22"/>
    <a:srgbClr val="9B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BCAB-1BD9-37C1-84A6-00A2F8A1C68F}" v="2" dt="2023-02-19T00:42:59.726"/>
    <p1510:client id="{24CA0CB4-5866-1164-A2D3-99FB9890053B}" v="29" dt="2023-02-19T00:55:43.677"/>
    <p1510:client id="{8B332A53-04C4-47D4-A034-8AD9A01D579C}" v="1" dt="2023-02-16T05:42:48.5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69"/>
    <p:restoredTop sz="38594" autoAdjust="0"/>
  </p:normalViewPr>
  <p:slideViewPr>
    <p:cSldViewPr snapToGrid="0">
      <p:cViewPr varScale="1">
        <p:scale>
          <a:sx n="42" d="100"/>
          <a:sy n="42" d="100"/>
        </p:scale>
        <p:origin x="1062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O'Brien" userId="S::melanie.obrien@coles.com.au::1aac23e7-8d81-4644-837f-55ebd36d474e" providerId="AD" clId="Web-{24CA0CB4-5866-1164-A2D3-99FB9890053B}"/>
    <pc:docChg chg="modSld">
      <pc:chgData name="Melanie O'Brien" userId="S::melanie.obrien@coles.com.au::1aac23e7-8d81-4644-837f-55ebd36d474e" providerId="AD" clId="Web-{24CA0CB4-5866-1164-A2D3-99FB9890053B}" dt="2023-02-19T00:55:47.974" v="35"/>
      <pc:docMkLst>
        <pc:docMk/>
      </pc:docMkLst>
      <pc:sldChg chg="delCm">
        <pc:chgData name="Melanie O'Brien" userId="S::melanie.obrien@coles.com.au::1aac23e7-8d81-4644-837f-55ebd36d474e" providerId="AD" clId="Web-{24CA0CB4-5866-1164-A2D3-99FB9890053B}" dt="2023-02-19T00:51:20.637" v="17"/>
        <pc:sldMkLst>
          <pc:docMk/>
          <pc:sldMk cId="1659428105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lanie O'Brien" userId="S::melanie.obrien@coles.com.au::1aac23e7-8d81-4644-837f-55ebd36d474e" providerId="AD" clId="Web-{24CA0CB4-5866-1164-A2D3-99FB9890053B}" dt="2023-02-19T00:51:20.637" v="17"/>
              <pc2:cmMkLst xmlns:pc2="http://schemas.microsoft.com/office/powerpoint/2019/9/main/command">
                <pc:docMk/>
                <pc:sldMk cId="1659428105" sldId="285"/>
                <pc2:cmMk id="{6B3B8B36-BACD-6547-BE3D-E06C87998C85}"/>
              </pc2:cmMkLst>
            </pc226:cmChg>
          </p:ext>
        </pc:extLst>
      </pc:sldChg>
      <pc:sldChg chg="modSp modNotes">
        <pc:chgData name="Melanie O'Brien" userId="S::melanie.obrien@coles.com.au::1aac23e7-8d81-4644-837f-55ebd36d474e" providerId="AD" clId="Web-{24CA0CB4-5866-1164-A2D3-99FB9890053B}" dt="2023-02-19T00:55:47.974" v="35"/>
        <pc:sldMkLst>
          <pc:docMk/>
          <pc:sldMk cId="1348490420" sldId="286"/>
        </pc:sldMkLst>
        <pc:spChg chg="mod">
          <ac:chgData name="Melanie O'Brien" userId="S::melanie.obrien@coles.com.au::1aac23e7-8d81-4644-837f-55ebd36d474e" providerId="AD" clId="Web-{24CA0CB4-5866-1164-A2D3-99FB9890053B}" dt="2023-02-19T00:55:41.771" v="33" actId="20577"/>
          <ac:spMkLst>
            <pc:docMk/>
            <pc:sldMk cId="1348490420" sldId="286"/>
            <ac:spMk id="2" creationId="{AE0D2FEF-0B91-98F5-EFD6-34C499E64124}"/>
          </ac:spMkLst>
        </pc:spChg>
      </pc:sldChg>
      <pc:sldChg chg="modSp modNotes">
        <pc:chgData name="Melanie O'Brien" userId="S::melanie.obrien@coles.com.au::1aac23e7-8d81-4644-837f-55ebd36d474e" providerId="AD" clId="Web-{24CA0CB4-5866-1164-A2D3-99FB9890053B}" dt="2023-02-19T00:51:08.496" v="16"/>
        <pc:sldMkLst>
          <pc:docMk/>
          <pc:sldMk cId="813709355" sldId="289"/>
        </pc:sldMkLst>
        <pc:spChg chg="mod">
          <ac:chgData name="Melanie O'Brien" userId="S::melanie.obrien@coles.com.au::1aac23e7-8d81-4644-837f-55ebd36d474e" providerId="AD" clId="Web-{24CA0CB4-5866-1164-A2D3-99FB9890053B}" dt="2023-02-19T00:51:02.043" v="7" actId="20577"/>
          <ac:spMkLst>
            <pc:docMk/>
            <pc:sldMk cId="813709355" sldId="289"/>
            <ac:spMk id="24" creationId="{00000000-0000-0000-0000-000000000000}"/>
          </ac:spMkLst>
        </pc:spChg>
      </pc:sldChg>
    </pc:docChg>
  </pc:docChgLst>
  <pc:docChgLst>
    <pc:chgData name="Melanie O'Brien" userId="S::melanie.obrien@coles.com.au::1aac23e7-8d81-4644-837f-55ebd36d474e" providerId="AD" clId="Web-{036DBCAB-1BD9-37C1-84A6-00A2F8A1C68F}"/>
    <pc:docChg chg="modSld sldOrd">
      <pc:chgData name="Melanie O'Brien" userId="S::melanie.obrien@coles.com.au::1aac23e7-8d81-4644-837f-55ebd36d474e" providerId="AD" clId="Web-{036DBCAB-1BD9-37C1-84A6-00A2F8A1C68F}" dt="2023-02-19T00:45:36.606" v="34"/>
      <pc:docMkLst>
        <pc:docMk/>
      </pc:docMkLst>
      <pc:sldChg chg="modNotes">
        <pc:chgData name="Melanie O'Brien" userId="S::melanie.obrien@coles.com.au::1aac23e7-8d81-4644-837f-55ebd36d474e" providerId="AD" clId="Web-{036DBCAB-1BD9-37C1-84A6-00A2F8A1C68F}" dt="2023-02-19T00:38:37.233" v="3"/>
        <pc:sldMkLst>
          <pc:docMk/>
          <pc:sldMk cId="342201700" sldId="277"/>
        </pc:sldMkLst>
      </pc:sldChg>
      <pc:sldChg chg="ord modNotes">
        <pc:chgData name="Melanie O'Brien" userId="S::melanie.obrien@coles.com.au::1aac23e7-8d81-4644-837f-55ebd36d474e" providerId="AD" clId="Web-{036DBCAB-1BD9-37C1-84A6-00A2F8A1C68F}" dt="2023-02-19T00:41:38.942" v="25"/>
        <pc:sldMkLst>
          <pc:docMk/>
          <pc:sldMk cId="1928178890" sldId="280"/>
        </pc:sldMkLst>
      </pc:sldChg>
      <pc:sldChg chg="modNotes">
        <pc:chgData name="Melanie O'Brien" userId="S::melanie.obrien@coles.com.au::1aac23e7-8d81-4644-837f-55ebd36d474e" providerId="AD" clId="Web-{036DBCAB-1BD9-37C1-84A6-00A2F8A1C68F}" dt="2023-02-19T00:42:51.163" v="28"/>
        <pc:sldMkLst>
          <pc:docMk/>
          <pc:sldMk cId="325764001" sldId="282"/>
        </pc:sldMkLst>
      </pc:sldChg>
      <pc:sldChg chg="modNotes">
        <pc:chgData name="Melanie O'Brien" userId="S::melanie.obrien@coles.com.au::1aac23e7-8d81-4644-837f-55ebd36d474e" providerId="AD" clId="Web-{036DBCAB-1BD9-37C1-84A6-00A2F8A1C68F}" dt="2023-02-19T00:45:36.606" v="34"/>
        <pc:sldMkLst>
          <pc:docMk/>
          <pc:sldMk cId="406296607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817C8-8222-1746-8DBD-C3B816CD1851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67B03-A753-FF4D-85F5-79A12340C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7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4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5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b="1" dirty="0"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58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9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3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6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33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43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0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45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35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6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0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  <a:p>
            <a:endParaRPr lang="en-AU" sz="5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14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8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43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5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6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 panose="020F0502020204030204"/>
            </a:endParaRPr>
          </a:p>
          <a:p>
            <a:endParaRPr lang="en-A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9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7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500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9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>
              <a:cs typeface="Calibri" panose="020F050202020403020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7B03-A753-FF4D-85F5-79A12340C8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01A2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7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D1EC0E7-FE9A-7D42-81FF-2E5076D2E8B7}"/>
              </a:ext>
            </a:extLst>
          </p:cNvPr>
          <p:cNvSpPr txBox="1">
            <a:spLocks/>
          </p:cNvSpPr>
          <p:nvPr userDrawn="1"/>
        </p:nvSpPr>
        <p:spPr>
          <a:xfrm>
            <a:off x="0" y="4889500"/>
            <a:ext cx="1093497" cy="23917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cap="none" baseline="0">
                <a:solidFill>
                  <a:srgbClr val="FF0000"/>
                </a:solidFill>
                <a:latin typeface="CenturyGothic"/>
                <a:ea typeface="+mn-ea"/>
                <a:cs typeface="Century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  <a:latin typeface="Century Gothic" panose="020B0502020202020204" pitchFamily="34" charset="0"/>
              </a:rPr>
              <a:t>PG</a:t>
            </a:r>
            <a:fld id="{8CD36D0E-51D2-AB44-ADEB-4274B623A18A}" type="slidenum">
              <a:rPr lang="en-US" sz="700" smtClean="0">
                <a:solidFill>
                  <a:schemeClr val="tx1"/>
                </a:solidFill>
                <a:latin typeface="Century Gothic" panose="020B0502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r>
              <a:rPr lang="en-US" sz="700" dirty="0">
                <a:solidFill>
                  <a:schemeClr val="tx1"/>
                </a:solidFill>
                <a:latin typeface="Century Gothic" panose="020B0502020202020204" pitchFamily="34" charset="0"/>
              </a:rPr>
              <a:t>  |  </a:t>
            </a:r>
            <a:fld id="{78F249A3-19C1-8442-AD58-8C3B4DEB18E4}" type="datetime1">
              <a:rPr lang="en-AU" sz="700" smtClean="0">
                <a:solidFill>
                  <a:schemeClr val="tx1"/>
                </a:solidFill>
                <a:latin typeface="Century Gothic" panose="020B0502020202020204" pitchFamily="34" charset="0"/>
                <a:cs typeface="Al Bayan Plain" pitchFamily="2" charset="-78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16/03/2023</a:t>
            </a:fld>
            <a:endParaRPr lang="en-US" sz="700" dirty="0">
              <a:solidFill>
                <a:schemeClr val="tx1"/>
              </a:solidFill>
              <a:latin typeface="Century Gothic" panose="020B0502020202020204" pitchFamily="34" charset="0"/>
              <a:cs typeface="Al Bayan Plain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1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D1EC0E7-FE9A-7D42-81FF-2E5076D2E8B7}"/>
              </a:ext>
            </a:extLst>
          </p:cNvPr>
          <p:cNvSpPr txBox="1">
            <a:spLocks/>
          </p:cNvSpPr>
          <p:nvPr userDrawn="1"/>
        </p:nvSpPr>
        <p:spPr>
          <a:xfrm>
            <a:off x="0" y="4889500"/>
            <a:ext cx="1093497" cy="23917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cap="none" baseline="0">
                <a:solidFill>
                  <a:srgbClr val="FF0000"/>
                </a:solidFill>
                <a:latin typeface="CenturyGothic"/>
                <a:ea typeface="+mn-ea"/>
                <a:cs typeface="Century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PG</a:t>
            </a:r>
            <a:fld id="{8CD36D0E-51D2-AB44-ADEB-4274B623A18A}" type="slidenum">
              <a:rPr lang="en-US" sz="700" smtClean="0">
                <a:solidFill>
                  <a:schemeClr val="bg1"/>
                </a:solidFill>
                <a:latin typeface="Century Gothic" panose="020B0502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 |  </a:t>
            </a:r>
            <a:fld id="{78F249A3-19C1-8442-AD58-8C3B4DEB18E4}" type="datetime1">
              <a:rPr lang="en-AU" sz="700" smtClean="0">
                <a:solidFill>
                  <a:schemeClr val="bg1"/>
                </a:solidFill>
                <a:latin typeface="Century Gothic" panose="020B0502020202020204" pitchFamily="34" charset="0"/>
                <a:cs typeface="Al Bayan Plain" pitchFamily="2" charset="-78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16/03/2023</a:t>
            </a:fld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0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B1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D1EC0E7-FE9A-7D42-81FF-2E5076D2E8B7}"/>
              </a:ext>
            </a:extLst>
          </p:cNvPr>
          <p:cNvSpPr txBox="1">
            <a:spLocks/>
          </p:cNvSpPr>
          <p:nvPr userDrawn="1"/>
        </p:nvSpPr>
        <p:spPr>
          <a:xfrm>
            <a:off x="0" y="4889500"/>
            <a:ext cx="1093497" cy="23917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cap="none" baseline="0">
                <a:solidFill>
                  <a:srgbClr val="FF0000"/>
                </a:solidFill>
                <a:latin typeface="CenturyGothic"/>
                <a:ea typeface="+mn-ea"/>
                <a:cs typeface="Century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PG</a:t>
            </a:r>
            <a:fld id="{8CD36D0E-51D2-AB44-ADEB-4274B623A18A}" type="slidenum">
              <a:rPr lang="en-US" sz="700" smtClean="0">
                <a:solidFill>
                  <a:schemeClr val="bg1"/>
                </a:solidFill>
                <a:latin typeface="Century Gothic" panose="020B0502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 |  </a:t>
            </a:r>
            <a:fld id="{78F249A3-19C1-8442-AD58-8C3B4DEB18E4}" type="datetime1">
              <a:rPr lang="en-AU" sz="700" smtClean="0">
                <a:solidFill>
                  <a:schemeClr val="bg1"/>
                </a:solidFill>
                <a:latin typeface="Century Gothic" panose="020B0502020202020204" pitchFamily="34" charset="0"/>
                <a:cs typeface="Al Bayan Plain" pitchFamily="2" charset="-78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16/03/2023</a:t>
            </a:fld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781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05B017-B10F-999F-53AB-0843A8BB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" b="5799"/>
          <a:stretch/>
        </p:blipFill>
        <p:spPr>
          <a:xfrm flipH="1">
            <a:off x="4284977" y="558"/>
            <a:ext cx="4886454" cy="5144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E3F8E-AF0D-C64C-A772-4B00C6836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5613" cy="5143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75518" y="1612672"/>
            <a:ext cx="4369761" cy="1391411"/>
          </a:xfrm>
          <a:prstGeom prst="rect">
            <a:avLst/>
          </a:prstGeom>
        </p:spPr>
        <p:txBody>
          <a:bodyPr vert="horz" wrap="square" lIns="0" tIns="6354" rIns="0" bIns="0" rtlCol="0" anchor="ctr" anchorCtr="0">
            <a:spAutoFit/>
          </a:bodyPr>
          <a:lstStyle/>
          <a:p>
            <a:pPr marL="5715">
              <a:spcBef>
                <a:spcPts val="50"/>
              </a:spcBef>
            </a:pPr>
            <a:r>
              <a:rPr lang="en-AU" sz="3000" b="1" dirty="0">
                <a:solidFill>
                  <a:schemeClr val="bg1"/>
                </a:solidFill>
                <a:latin typeface="Century Gothic"/>
              </a:rPr>
              <a:t>Accessibility </a:t>
            </a:r>
            <a:br>
              <a:rPr lang="en-AU" sz="3000" b="1" dirty="0">
                <a:latin typeface="Century Gothic"/>
              </a:rPr>
            </a:br>
            <a:r>
              <a:rPr lang="en-AU" sz="3000" b="1" dirty="0">
                <a:solidFill>
                  <a:schemeClr val="bg1"/>
                </a:solidFill>
                <a:latin typeface="Century Gothic"/>
              </a:rPr>
              <a:t>Acceptance Criteria (AAC) </a:t>
            </a:r>
            <a:endParaRPr lang="en-US" sz="3000" b="1" dirty="0">
              <a:solidFill>
                <a:schemeClr val="bg1"/>
              </a:solidFill>
              <a:latin typeface="Century Gothic"/>
            </a:endParaRPr>
          </a:p>
        </p:txBody>
      </p:sp>
      <p:grpSp>
        <p:nvGrpSpPr>
          <p:cNvPr id="6" name="object 6" descr="COLES Value the Australian way"/>
          <p:cNvGrpSpPr/>
          <p:nvPr/>
        </p:nvGrpSpPr>
        <p:grpSpPr>
          <a:xfrm>
            <a:off x="381293" y="4511964"/>
            <a:ext cx="2190825" cy="250388"/>
            <a:chOff x="837668" y="9920750"/>
            <a:chExt cx="4817110" cy="550545"/>
          </a:xfrm>
        </p:grpSpPr>
        <p:sp>
          <p:nvSpPr>
            <p:cNvPr id="7" name="object 7"/>
            <p:cNvSpPr/>
            <p:nvPr/>
          </p:nvSpPr>
          <p:spPr>
            <a:xfrm>
              <a:off x="837666" y="9920750"/>
              <a:ext cx="1765935" cy="550545"/>
            </a:xfrm>
            <a:custGeom>
              <a:avLst/>
              <a:gdLst/>
              <a:ahLst/>
              <a:cxnLst/>
              <a:rect l="l" t="t" r="r" b="b"/>
              <a:pathLst>
                <a:path w="1765935" h="550545">
                  <a:moveTo>
                    <a:pt x="417207" y="286423"/>
                  </a:moveTo>
                  <a:lnTo>
                    <a:pt x="400837" y="242671"/>
                  </a:lnTo>
                  <a:lnTo>
                    <a:pt x="375691" y="204114"/>
                  </a:lnTo>
                  <a:lnTo>
                    <a:pt x="342988" y="171996"/>
                  </a:lnTo>
                  <a:lnTo>
                    <a:pt x="303961" y="147535"/>
                  </a:lnTo>
                  <a:lnTo>
                    <a:pt x="259829" y="131965"/>
                  </a:lnTo>
                  <a:lnTo>
                    <a:pt x="211810" y="126504"/>
                  </a:lnTo>
                  <a:lnTo>
                    <a:pt x="163245" y="132092"/>
                  </a:lnTo>
                  <a:lnTo>
                    <a:pt x="118656" y="148031"/>
                  </a:lnTo>
                  <a:lnTo>
                    <a:pt x="79336" y="173037"/>
                  </a:lnTo>
                  <a:lnTo>
                    <a:pt x="46532" y="205841"/>
                  </a:lnTo>
                  <a:lnTo>
                    <a:pt x="21526" y="245160"/>
                  </a:lnTo>
                  <a:lnTo>
                    <a:pt x="5588" y="289750"/>
                  </a:lnTo>
                  <a:lnTo>
                    <a:pt x="0" y="338315"/>
                  </a:lnTo>
                  <a:lnTo>
                    <a:pt x="5588" y="386880"/>
                  </a:lnTo>
                  <a:lnTo>
                    <a:pt x="21526" y="431469"/>
                  </a:lnTo>
                  <a:lnTo>
                    <a:pt x="46532" y="470801"/>
                  </a:lnTo>
                  <a:lnTo>
                    <a:pt x="79336" y="503605"/>
                  </a:lnTo>
                  <a:lnTo>
                    <a:pt x="118656" y="528612"/>
                  </a:lnTo>
                  <a:lnTo>
                    <a:pt x="163245" y="544550"/>
                  </a:lnTo>
                  <a:lnTo>
                    <a:pt x="211810" y="550138"/>
                  </a:lnTo>
                  <a:lnTo>
                    <a:pt x="259829" y="544677"/>
                  </a:lnTo>
                  <a:lnTo>
                    <a:pt x="303961" y="529094"/>
                  </a:lnTo>
                  <a:lnTo>
                    <a:pt x="342988" y="504634"/>
                  </a:lnTo>
                  <a:lnTo>
                    <a:pt x="375691" y="472516"/>
                  </a:lnTo>
                  <a:lnTo>
                    <a:pt x="400837" y="433971"/>
                  </a:lnTo>
                  <a:lnTo>
                    <a:pt x="417207" y="390220"/>
                  </a:lnTo>
                  <a:lnTo>
                    <a:pt x="327825" y="390220"/>
                  </a:lnTo>
                  <a:lnTo>
                    <a:pt x="308597" y="420662"/>
                  </a:lnTo>
                  <a:lnTo>
                    <a:pt x="281762" y="444423"/>
                  </a:lnTo>
                  <a:lnTo>
                    <a:pt x="248958" y="459892"/>
                  </a:lnTo>
                  <a:lnTo>
                    <a:pt x="211810" y="465404"/>
                  </a:lnTo>
                  <a:lnTo>
                    <a:pt x="162344" y="455422"/>
                  </a:lnTo>
                  <a:lnTo>
                    <a:pt x="121945" y="428180"/>
                  </a:lnTo>
                  <a:lnTo>
                    <a:pt x="94716" y="387781"/>
                  </a:lnTo>
                  <a:lnTo>
                    <a:pt x="84721" y="338315"/>
                  </a:lnTo>
                  <a:lnTo>
                    <a:pt x="94716" y="288848"/>
                  </a:lnTo>
                  <a:lnTo>
                    <a:pt x="121945" y="248450"/>
                  </a:lnTo>
                  <a:lnTo>
                    <a:pt x="162344" y="221221"/>
                  </a:lnTo>
                  <a:lnTo>
                    <a:pt x="211810" y="211226"/>
                  </a:lnTo>
                  <a:lnTo>
                    <a:pt x="248958" y="216750"/>
                  </a:lnTo>
                  <a:lnTo>
                    <a:pt x="281762" y="232206"/>
                  </a:lnTo>
                  <a:lnTo>
                    <a:pt x="308597" y="255981"/>
                  </a:lnTo>
                  <a:lnTo>
                    <a:pt x="327825" y="286423"/>
                  </a:lnTo>
                  <a:lnTo>
                    <a:pt x="417207" y="286423"/>
                  </a:lnTo>
                  <a:close/>
                </a:path>
                <a:path w="1765935" h="550545">
                  <a:moveTo>
                    <a:pt x="859904" y="338315"/>
                  </a:moveTo>
                  <a:lnTo>
                    <a:pt x="854316" y="289750"/>
                  </a:lnTo>
                  <a:lnTo>
                    <a:pt x="838377" y="245160"/>
                  </a:lnTo>
                  <a:lnTo>
                    <a:pt x="816800" y="211226"/>
                  </a:lnTo>
                  <a:lnTo>
                    <a:pt x="813371" y="205828"/>
                  </a:lnTo>
                  <a:lnTo>
                    <a:pt x="780567" y="173024"/>
                  </a:lnTo>
                  <a:lnTo>
                    <a:pt x="775169" y="169595"/>
                  </a:lnTo>
                  <a:lnTo>
                    <a:pt x="775169" y="338315"/>
                  </a:lnTo>
                  <a:lnTo>
                    <a:pt x="765187" y="387781"/>
                  </a:lnTo>
                  <a:lnTo>
                    <a:pt x="737946" y="428180"/>
                  </a:lnTo>
                  <a:lnTo>
                    <a:pt x="697547" y="455422"/>
                  </a:lnTo>
                  <a:lnTo>
                    <a:pt x="648081" y="465404"/>
                  </a:lnTo>
                  <a:lnTo>
                    <a:pt x="598614" y="455422"/>
                  </a:lnTo>
                  <a:lnTo>
                    <a:pt x="558215" y="428180"/>
                  </a:lnTo>
                  <a:lnTo>
                    <a:pt x="530974" y="387781"/>
                  </a:lnTo>
                  <a:lnTo>
                    <a:pt x="520979" y="338315"/>
                  </a:lnTo>
                  <a:lnTo>
                    <a:pt x="530974" y="288848"/>
                  </a:lnTo>
                  <a:lnTo>
                    <a:pt x="558215" y="248450"/>
                  </a:lnTo>
                  <a:lnTo>
                    <a:pt x="598614" y="221221"/>
                  </a:lnTo>
                  <a:lnTo>
                    <a:pt x="648081" y="211226"/>
                  </a:lnTo>
                  <a:lnTo>
                    <a:pt x="697547" y="221221"/>
                  </a:lnTo>
                  <a:lnTo>
                    <a:pt x="737946" y="248450"/>
                  </a:lnTo>
                  <a:lnTo>
                    <a:pt x="765187" y="288848"/>
                  </a:lnTo>
                  <a:lnTo>
                    <a:pt x="775169" y="338315"/>
                  </a:lnTo>
                  <a:lnTo>
                    <a:pt x="775169" y="169595"/>
                  </a:lnTo>
                  <a:lnTo>
                    <a:pt x="741235" y="148018"/>
                  </a:lnTo>
                  <a:lnTo>
                    <a:pt x="696645" y="132080"/>
                  </a:lnTo>
                  <a:lnTo>
                    <a:pt x="648081" y="126492"/>
                  </a:lnTo>
                  <a:lnTo>
                    <a:pt x="599503" y="132080"/>
                  </a:lnTo>
                  <a:lnTo>
                    <a:pt x="554926" y="148018"/>
                  </a:lnTo>
                  <a:lnTo>
                    <a:pt x="515594" y="173024"/>
                  </a:lnTo>
                  <a:lnTo>
                    <a:pt x="482790" y="205828"/>
                  </a:lnTo>
                  <a:lnTo>
                    <a:pt x="457796" y="245160"/>
                  </a:lnTo>
                  <a:lnTo>
                    <a:pt x="441858" y="289750"/>
                  </a:lnTo>
                  <a:lnTo>
                    <a:pt x="436270" y="338315"/>
                  </a:lnTo>
                  <a:lnTo>
                    <a:pt x="441858" y="386880"/>
                  </a:lnTo>
                  <a:lnTo>
                    <a:pt x="457796" y="431469"/>
                  </a:lnTo>
                  <a:lnTo>
                    <a:pt x="482790" y="470801"/>
                  </a:lnTo>
                  <a:lnTo>
                    <a:pt x="515594" y="503605"/>
                  </a:lnTo>
                  <a:lnTo>
                    <a:pt x="554926" y="528612"/>
                  </a:lnTo>
                  <a:lnTo>
                    <a:pt x="599503" y="544550"/>
                  </a:lnTo>
                  <a:lnTo>
                    <a:pt x="648081" y="550138"/>
                  </a:lnTo>
                  <a:lnTo>
                    <a:pt x="696645" y="544550"/>
                  </a:lnTo>
                  <a:lnTo>
                    <a:pt x="741235" y="528612"/>
                  </a:lnTo>
                  <a:lnTo>
                    <a:pt x="780567" y="503605"/>
                  </a:lnTo>
                  <a:lnTo>
                    <a:pt x="813371" y="470801"/>
                  </a:lnTo>
                  <a:lnTo>
                    <a:pt x="816800" y="465404"/>
                  </a:lnTo>
                  <a:lnTo>
                    <a:pt x="838377" y="431469"/>
                  </a:lnTo>
                  <a:lnTo>
                    <a:pt x="854316" y="386880"/>
                  </a:lnTo>
                  <a:lnTo>
                    <a:pt x="859904" y="338315"/>
                  </a:lnTo>
                  <a:close/>
                </a:path>
                <a:path w="1765935" h="550545">
                  <a:moveTo>
                    <a:pt x="980224" y="539775"/>
                  </a:moveTo>
                  <a:lnTo>
                    <a:pt x="980186" y="0"/>
                  </a:lnTo>
                  <a:lnTo>
                    <a:pt x="887399" y="25"/>
                  </a:lnTo>
                  <a:lnTo>
                    <a:pt x="887361" y="539762"/>
                  </a:lnTo>
                  <a:lnTo>
                    <a:pt x="980224" y="539775"/>
                  </a:lnTo>
                  <a:close/>
                </a:path>
                <a:path w="1765935" h="550545">
                  <a:moveTo>
                    <a:pt x="1410220" y="343446"/>
                  </a:moveTo>
                  <a:lnTo>
                    <a:pt x="1404607" y="285610"/>
                  </a:lnTo>
                  <a:lnTo>
                    <a:pt x="1384820" y="226072"/>
                  </a:lnTo>
                  <a:lnTo>
                    <a:pt x="1357033" y="187845"/>
                  </a:lnTo>
                  <a:lnTo>
                    <a:pt x="1322832" y="159664"/>
                  </a:lnTo>
                  <a:lnTo>
                    <a:pt x="1318729" y="157607"/>
                  </a:lnTo>
                  <a:lnTo>
                    <a:pt x="1318729" y="285610"/>
                  </a:lnTo>
                  <a:lnTo>
                    <a:pt x="1099235" y="285610"/>
                  </a:lnTo>
                  <a:lnTo>
                    <a:pt x="1118743" y="246951"/>
                  </a:lnTo>
                  <a:lnTo>
                    <a:pt x="1146543" y="221322"/>
                  </a:lnTo>
                  <a:lnTo>
                    <a:pt x="1178115" y="207124"/>
                  </a:lnTo>
                  <a:lnTo>
                    <a:pt x="1208963" y="202742"/>
                  </a:lnTo>
                  <a:lnTo>
                    <a:pt x="1239837" y="207124"/>
                  </a:lnTo>
                  <a:lnTo>
                    <a:pt x="1271422" y="221322"/>
                  </a:lnTo>
                  <a:lnTo>
                    <a:pt x="1299222" y="246951"/>
                  </a:lnTo>
                  <a:lnTo>
                    <a:pt x="1318729" y="285610"/>
                  </a:lnTo>
                  <a:lnTo>
                    <a:pt x="1318729" y="157607"/>
                  </a:lnTo>
                  <a:lnTo>
                    <a:pt x="1284935" y="140652"/>
                  </a:lnTo>
                  <a:lnTo>
                    <a:pt x="1246085" y="129895"/>
                  </a:lnTo>
                  <a:lnTo>
                    <a:pt x="1209001" y="126504"/>
                  </a:lnTo>
                  <a:lnTo>
                    <a:pt x="1171879" y="129895"/>
                  </a:lnTo>
                  <a:lnTo>
                    <a:pt x="1133030" y="140652"/>
                  </a:lnTo>
                  <a:lnTo>
                    <a:pt x="1095133" y="159664"/>
                  </a:lnTo>
                  <a:lnTo>
                    <a:pt x="1060932" y="187845"/>
                  </a:lnTo>
                  <a:lnTo>
                    <a:pt x="1033145" y="226072"/>
                  </a:lnTo>
                  <a:lnTo>
                    <a:pt x="1014514" y="275247"/>
                  </a:lnTo>
                  <a:lnTo>
                    <a:pt x="1007757" y="336257"/>
                  </a:lnTo>
                  <a:lnTo>
                    <a:pt x="1013218" y="389051"/>
                  </a:lnTo>
                  <a:lnTo>
                    <a:pt x="1028827" y="435521"/>
                  </a:lnTo>
                  <a:lnTo>
                    <a:pt x="1053172" y="475030"/>
                  </a:lnTo>
                  <a:lnTo>
                    <a:pt x="1084795" y="506907"/>
                  </a:lnTo>
                  <a:lnTo>
                    <a:pt x="1122260" y="530491"/>
                  </a:lnTo>
                  <a:lnTo>
                    <a:pt x="1164132" y="545122"/>
                  </a:lnTo>
                  <a:lnTo>
                    <a:pt x="1208963" y="550125"/>
                  </a:lnTo>
                  <a:lnTo>
                    <a:pt x="1259522" y="543725"/>
                  </a:lnTo>
                  <a:lnTo>
                    <a:pt x="1306004" y="525132"/>
                  </a:lnTo>
                  <a:lnTo>
                    <a:pt x="1346377" y="495300"/>
                  </a:lnTo>
                  <a:lnTo>
                    <a:pt x="1366939" y="469646"/>
                  </a:lnTo>
                  <a:lnTo>
                    <a:pt x="1378534" y="455193"/>
                  </a:lnTo>
                  <a:lnTo>
                    <a:pt x="1400429" y="405752"/>
                  </a:lnTo>
                  <a:lnTo>
                    <a:pt x="1309306" y="405752"/>
                  </a:lnTo>
                  <a:lnTo>
                    <a:pt x="1290726" y="432701"/>
                  </a:lnTo>
                  <a:lnTo>
                    <a:pt x="1266926" y="452780"/>
                  </a:lnTo>
                  <a:lnTo>
                    <a:pt x="1239227" y="465328"/>
                  </a:lnTo>
                  <a:lnTo>
                    <a:pt x="1208976" y="469646"/>
                  </a:lnTo>
                  <a:lnTo>
                    <a:pt x="1168577" y="461810"/>
                  </a:lnTo>
                  <a:lnTo>
                    <a:pt x="1133729" y="439381"/>
                  </a:lnTo>
                  <a:lnTo>
                    <a:pt x="1107719" y="403999"/>
                  </a:lnTo>
                  <a:lnTo>
                    <a:pt x="1093876" y="357339"/>
                  </a:lnTo>
                  <a:lnTo>
                    <a:pt x="1324089" y="357339"/>
                  </a:lnTo>
                  <a:lnTo>
                    <a:pt x="1409344" y="357403"/>
                  </a:lnTo>
                  <a:lnTo>
                    <a:pt x="1409890" y="350494"/>
                  </a:lnTo>
                  <a:lnTo>
                    <a:pt x="1410220" y="343446"/>
                  </a:lnTo>
                  <a:close/>
                </a:path>
                <a:path w="1765935" h="550545">
                  <a:moveTo>
                    <a:pt x="1765808" y="416560"/>
                  </a:moveTo>
                  <a:lnTo>
                    <a:pt x="1757540" y="369671"/>
                  </a:lnTo>
                  <a:lnTo>
                    <a:pt x="1733169" y="337223"/>
                  </a:lnTo>
                  <a:lnTo>
                    <a:pt x="1693329" y="315061"/>
                  </a:lnTo>
                  <a:lnTo>
                    <a:pt x="1638681" y="299021"/>
                  </a:lnTo>
                  <a:lnTo>
                    <a:pt x="1588528" y="287794"/>
                  </a:lnTo>
                  <a:lnTo>
                    <a:pt x="1561312" y="280238"/>
                  </a:lnTo>
                  <a:lnTo>
                    <a:pt x="1540751" y="270421"/>
                  </a:lnTo>
                  <a:lnTo>
                    <a:pt x="1527746" y="256933"/>
                  </a:lnTo>
                  <a:lnTo>
                    <a:pt x="1523212" y="238366"/>
                  </a:lnTo>
                  <a:lnTo>
                    <a:pt x="1527797" y="220903"/>
                  </a:lnTo>
                  <a:lnTo>
                    <a:pt x="1540916" y="207695"/>
                  </a:lnTo>
                  <a:lnTo>
                    <a:pt x="1561668" y="199339"/>
                  </a:lnTo>
                  <a:lnTo>
                    <a:pt x="1589112" y="196430"/>
                  </a:lnTo>
                  <a:lnTo>
                    <a:pt x="1623453" y="200228"/>
                  </a:lnTo>
                  <a:lnTo>
                    <a:pt x="1648828" y="211505"/>
                  </a:lnTo>
                  <a:lnTo>
                    <a:pt x="1664919" y="230035"/>
                  </a:lnTo>
                  <a:lnTo>
                    <a:pt x="1671472" y="255625"/>
                  </a:lnTo>
                  <a:lnTo>
                    <a:pt x="1671510" y="256336"/>
                  </a:lnTo>
                  <a:lnTo>
                    <a:pt x="1754593" y="256336"/>
                  </a:lnTo>
                  <a:lnTo>
                    <a:pt x="1743506" y="203415"/>
                  </a:lnTo>
                  <a:lnTo>
                    <a:pt x="1711058" y="162712"/>
                  </a:lnTo>
                  <a:lnTo>
                    <a:pt x="1659153" y="136512"/>
                  </a:lnTo>
                  <a:lnTo>
                    <a:pt x="1592097" y="127558"/>
                  </a:lnTo>
                  <a:lnTo>
                    <a:pt x="1558150" y="129743"/>
                  </a:lnTo>
                  <a:lnTo>
                    <a:pt x="1500708" y="146875"/>
                  </a:lnTo>
                  <a:lnTo>
                    <a:pt x="1460334" y="179628"/>
                  </a:lnTo>
                  <a:lnTo>
                    <a:pt x="1439748" y="224688"/>
                  </a:lnTo>
                  <a:lnTo>
                    <a:pt x="1437119" y="251104"/>
                  </a:lnTo>
                  <a:lnTo>
                    <a:pt x="1438973" y="273570"/>
                  </a:lnTo>
                  <a:lnTo>
                    <a:pt x="1454226" y="310070"/>
                  </a:lnTo>
                  <a:lnTo>
                    <a:pt x="1484210" y="336486"/>
                  </a:lnTo>
                  <a:lnTo>
                    <a:pt x="1530096" y="356374"/>
                  </a:lnTo>
                  <a:lnTo>
                    <a:pt x="1619631" y="379844"/>
                  </a:lnTo>
                  <a:lnTo>
                    <a:pt x="1646148" y="387680"/>
                  </a:lnTo>
                  <a:lnTo>
                    <a:pt x="1665173" y="397090"/>
                  </a:lnTo>
                  <a:lnTo>
                    <a:pt x="1676628" y="409689"/>
                  </a:lnTo>
                  <a:lnTo>
                    <a:pt x="1680451" y="427050"/>
                  </a:lnTo>
                  <a:lnTo>
                    <a:pt x="1674990" y="448564"/>
                  </a:lnTo>
                  <a:lnTo>
                    <a:pt x="1659331" y="464820"/>
                  </a:lnTo>
                  <a:lnTo>
                    <a:pt x="1634578" y="475119"/>
                  </a:lnTo>
                  <a:lnTo>
                    <a:pt x="1601838" y="478701"/>
                  </a:lnTo>
                  <a:lnTo>
                    <a:pt x="1563370" y="474319"/>
                  </a:lnTo>
                  <a:lnTo>
                    <a:pt x="1535315" y="461073"/>
                  </a:lnTo>
                  <a:lnTo>
                    <a:pt x="1517484" y="438848"/>
                  </a:lnTo>
                  <a:lnTo>
                    <a:pt x="1509750" y="407517"/>
                  </a:lnTo>
                  <a:lnTo>
                    <a:pt x="1509687" y="405765"/>
                  </a:lnTo>
                  <a:lnTo>
                    <a:pt x="1425892" y="405765"/>
                  </a:lnTo>
                  <a:lnTo>
                    <a:pt x="1425892" y="407581"/>
                  </a:lnTo>
                  <a:lnTo>
                    <a:pt x="1433131" y="456831"/>
                  </a:lnTo>
                  <a:lnTo>
                    <a:pt x="1454353" y="496239"/>
                  </a:lnTo>
                  <a:lnTo>
                    <a:pt x="1488795" y="525183"/>
                  </a:lnTo>
                  <a:lnTo>
                    <a:pt x="1535722" y="543001"/>
                  </a:lnTo>
                  <a:lnTo>
                    <a:pt x="1594358" y="549084"/>
                  </a:lnTo>
                  <a:lnTo>
                    <a:pt x="1632521" y="546811"/>
                  </a:lnTo>
                  <a:lnTo>
                    <a:pt x="1696377" y="528967"/>
                  </a:lnTo>
                  <a:lnTo>
                    <a:pt x="1740458" y="494525"/>
                  </a:lnTo>
                  <a:lnTo>
                    <a:pt x="1762937" y="445643"/>
                  </a:lnTo>
                  <a:lnTo>
                    <a:pt x="1765808" y="416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8515" y="10151178"/>
              <a:ext cx="268639" cy="1695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07260" y="10151177"/>
              <a:ext cx="23495" cy="166370"/>
            </a:xfrm>
            <a:custGeom>
              <a:avLst/>
              <a:gdLst/>
              <a:ahLst/>
              <a:cxnLst/>
              <a:rect l="l" t="t" r="r" b="b"/>
              <a:pathLst>
                <a:path w="23495" h="166370">
                  <a:moveTo>
                    <a:pt x="23381" y="0"/>
                  </a:moveTo>
                  <a:lnTo>
                    <a:pt x="0" y="0"/>
                  </a:lnTo>
                  <a:lnTo>
                    <a:pt x="0" y="166361"/>
                  </a:lnTo>
                  <a:lnTo>
                    <a:pt x="23381" y="166361"/>
                  </a:lnTo>
                  <a:lnTo>
                    <a:pt x="23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0462" y="10189613"/>
              <a:ext cx="127242" cy="1310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507" y="10192985"/>
              <a:ext cx="110394" cy="1277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78148" y="10151179"/>
              <a:ext cx="60960" cy="166370"/>
            </a:xfrm>
            <a:custGeom>
              <a:avLst/>
              <a:gdLst/>
              <a:ahLst/>
              <a:cxnLst/>
              <a:rect l="l" t="t" r="r" b="b"/>
              <a:pathLst>
                <a:path w="60960" h="166370">
                  <a:moveTo>
                    <a:pt x="60706" y="41910"/>
                  </a:moveTo>
                  <a:lnTo>
                    <a:pt x="40246" y="41910"/>
                  </a:lnTo>
                  <a:lnTo>
                    <a:pt x="40246" y="0"/>
                  </a:lnTo>
                  <a:lnTo>
                    <a:pt x="16865" y="0"/>
                  </a:lnTo>
                  <a:lnTo>
                    <a:pt x="16865" y="41910"/>
                  </a:lnTo>
                  <a:lnTo>
                    <a:pt x="0" y="41910"/>
                  </a:lnTo>
                  <a:lnTo>
                    <a:pt x="0" y="63500"/>
                  </a:lnTo>
                  <a:lnTo>
                    <a:pt x="16865" y="63500"/>
                  </a:lnTo>
                  <a:lnTo>
                    <a:pt x="16865" y="166370"/>
                  </a:lnTo>
                  <a:lnTo>
                    <a:pt x="40246" y="166370"/>
                  </a:lnTo>
                  <a:lnTo>
                    <a:pt x="40246" y="63500"/>
                  </a:lnTo>
                  <a:lnTo>
                    <a:pt x="60706" y="63500"/>
                  </a:lnTo>
                  <a:lnTo>
                    <a:pt x="60706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0885" y="10151178"/>
              <a:ext cx="110603" cy="1663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2610" y="10189613"/>
              <a:ext cx="127242" cy="131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5582" y="10151178"/>
              <a:ext cx="267291" cy="1695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2411" y="10151170"/>
              <a:ext cx="159159" cy="1695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811" y="10189607"/>
              <a:ext cx="197598" cy="1310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69497" y="10151179"/>
              <a:ext cx="77470" cy="166370"/>
            </a:xfrm>
            <a:custGeom>
              <a:avLst/>
              <a:gdLst/>
              <a:ahLst/>
              <a:cxnLst/>
              <a:rect l="l" t="t" r="r" b="b"/>
              <a:pathLst>
                <a:path w="77470" h="166370">
                  <a:moveTo>
                    <a:pt x="23380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23380" y="166370"/>
                  </a:lnTo>
                  <a:lnTo>
                    <a:pt x="23380" y="0"/>
                  </a:lnTo>
                  <a:close/>
                </a:path>
                <a:path w="77470" h="166370">
                  <a:moveTo>
                    <a:pt x="76885" y="41808"/>
                  </a:moveTo>
                  <a:lnTo>
                    <a:pt x="53505" y="41808"/>
                  </a:lnTo>
                  <a:lnTo>
                    <a:pt x="53505" y="166370"/>
                  </a:lnTo>
                  <a:lnTo>
                    <a:pt x="76885" y="166370"/>
                  </a:lnTo>
                  <a:lnTo>
                    <a:pt x="76885" y="41808"/>
                  </a:lnTo>
                  <a:close/>
                </a:path>
                <a:path w="77470" h="166370">
                  <a:moveTo>
                    <a:pt x="76885" y="0"/>
                  </a:moveTo>
                  <a:lnTo>
                    <a:pt x="53505" y="0"/>
                  </a:lnTo>
                  <a:lnTo>
                    <a:pt x="53505" y="27432"/>
                  </a:lnTo>
                  <a:lnTo>
                    <a:pt x="76885" y="27432"/>
                  </a:lnTo>
                  <a:lnTo>
                    <a:pt x="76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220" y="10189607"/>
              <a:ext cx="132194" cy="1310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4297" y="10189607"/>
              <a:ext cx="110603" cy="1279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2425" y="10189607"/>
              <a:ext cx="451851" cy="1695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99558" y="10048290"/>
              <a:ext cx="13335" cy="421640"/>
            </a:xfrm>
            <a:custGeom>
              <a:avLst/>
              <a:gdLst/>
              <a:ahLst/>
              <a:cxnLst/>
              <a:rect l="l" t="t" r="r" b="b"/>
              <a:pathLst>
                <a:path w="13335" h="421640">
                  <a:moveTo>
                    <a:pt x="12889" y="0"/>
                  </a:moveTo>
                  <a:lnTo>
                    <a:pt x="0" y="0"/>
                  </a:lnTo>
                  <a:lnTo>
                    <a:pt x="0" y="421536"/>
                  </a:lnTo>
                  <a:lnTo>
                    <a:pt x="12889" y="421536"/>
                  </a:lnTo>
                  <a:lnTo>
                    <a:pt x="12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53B217F-24D4-0052-D0D8-E00CB7C572F6}"/>
              </a:ext>
            </a:extLst>
          </p:cNvPr>
          <p:cNvSpPr txBox="1"/>
          <p:nvPr/>
        </p:nvSpPr>
        <p:spPr>
          <a:xfrm>
            <a:off x="309674" y="3404893"/>
            <a:ext cx="34767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entury Gothic"/>
              </a:rPr>
              <a:t>Melanie O'Brien</a:t>
            </a:r>
            <a:endParaRPr lang="en-US" dirty="0"/>
          </a:p>
          <a:p>
            <a:pPr algn="l"/>
            <a:r>
              <a:rPr lang="en-US" dirty="0">
                <a:solidFill>
                  <a:srgbClr val="FFFFFF"/>
                </a:solidFill>
                <a:latin typeface="Century Gothic"/>
              </a:rPr>
              <a:t>Digital Accessibility Manager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49798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 panose="020B0502020202020204" pitchFamily="34" charset="0"/>
              </a:rPr>
              <a:t>A11y Acceptance Criteria List</a:t>
            </a:r>
            <a:endParaRPr sz="3200" b="1" spc="-5" dirty="0">
              <a:solidFill>
                <a:srgbClr val="E01A2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6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AA77EA-1905-6B75-FEB7-2AD97A6409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639" y="230678"/>
            <a:ext cx="457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Accessibility Acceptance Criteria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71A68-1B93-1D3C-A7FC-16554F0966FB}"/>
              </a:ext>
            </a:extLst>
          </p:cNvPr>
          <p:cNvSpPr txBox="1"/>
          <p:nvPr/>
        </p:nvSpPr>
        <p:spPr>
          <a:xfrm>
            <a:off x="463639" y="659078"/>
            <a:ext cx="4572000" cy="382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Keyboard Accessibility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Content on hover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Page title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Visible focus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Semantic markup used appropriately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Form control labelling and inline errors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Screen reader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Zoom &amp; resize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   Alt text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AU" sz="1600" dirty="0">
                <a:latin typeface="Century Gothic" panose="020B0502020202020204" pitchFamily="34" charset="0"/>
              </a:rPr>
              <a:t> Orientation &amp; reflow</a:t>
            </a:r>
          </a:p>
        </p:txBody>
      </p:sp>
    </p:spTree>
    <p:extLst>
      <p:ext uri="{BB962C8B-B14F-4D97-AF65-F5344CB8AC3E}">
        <p14:creationId xmlns:p14="http://schemas.microsoft.com/office/powerpoint/2010/main" val="32576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99042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 panose="020B0502020202020204" pitchFamily="34" charset="0"/>
              </a:rPr>
              <a:t>AACs - Deep Dive</a:t>
            </a:r>
            <a:endParaRPr sz="3200" b="1" spc="-5" dirty="0">
              <a:solidFill>
                <a:srgbClr val="E01A2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2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9BBCB-E261-D047-5490-281120B37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7578" y="201649"/>
            <a:ext cx="457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AAC #1 keyboard accessibility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373CA-57F6-4271-BEA9-372DDF453D32}"/>
              </a:ext>
            </a:extLst>
          </p:cNvPr>
          <p:cNvSpPr txBox="1"/>
          <p:nvPr/>
        </p:nvSpPr>
        <p:spPr>
          <a:xfrm>
            <a:off x="321972" y="1466947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“Given I’m a </a:t>
            </a:r>
            <a:r>
              <a:rPr lang="en-AU" sz="2400" b="1" dirty="0">
                <a:latin typeface="Century Gothic" panose="020B0502020202020204" pitchFamily="34" charset="0"/>
              </a:rPr>
              <a:t>keyboard user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when I encounter interactive content I can control it solely from the keyboard.”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78A6E-E1FD-F74D-087C-3F5EC90427F4}"/>
              </a:ext>
            </a:extLst>
          </p:cNvPr>
          <p:cNvSpPr txBox="1"/>
          <p:nvPr/>
        </p:nvSpPr>
        <p:spPr>
          <a:xfrm>
            <a:off x="402535" y="3267489"/>
            <a:ext cx="4166838" cy="9233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ury Gothic"/>
              </a:rPr>
              <a:t>Maps directly to success criteria 2.1.1 keyboard and 2.1.2 keyboard trap.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4" descr="A computer keyboard">
            <a:extLst>
              <a:ext uri="{FF2B5EF4-FFF2-40B4-BE49-F238E27FC236}">
                <a16:creationId xmlns:a16="http://schemas.microsoft.com/office/drawing/2014/main" id="{7F84692E-63C1-AD12-07F6-32FE111D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75" y="940579"/>
            <a:ext cx="3262342" cy="32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9BBCB-E261-D047-5490-281120B37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2828" y="188770"/>
            <a:ext cx="58212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AAC #5 Semantic mark up used appropriately 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643D0-7EDB-5BB4-26D6-517502AF3C3A}"/>
              </a:ext>
            </a:extLst>
          </p:cNvPr>
          <p:cNvSpPr txBox="1"/>
          <p:nvPr/>
        </p:nvSpPr>
        <p:spPr>
          <a:xfrm>
            <a:off x="4299934" y="1499041"/>
            <a:ext cx="48070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“Given </a:t>
            </a:r>
            <a:r>
              <a:rPr lang="en-AU" sz="2400" b="1" dirty="0">
                <a:latin typeface="Century Gothic" panose="020B0502020202020204" pitchFamily="34" charset="0"/>
              </a:rPr>
              <a:t>I navigate with assistive technology </a:t>
            </a:r>
            <a:r>
              <a:rPr lang="en-AU" sz="2400" dirty="0">
                <a:latin typeface="Century Gothic" panose="020B0502020202020204" pitchFamily="34" charset="0"/>
              </a:rPr>
              <a:t>when I encounter content which looks different then I can perceive this difference. E.g. heading structure, ordered and unordered lists.”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81E6A-4E5C-57E9-4DD3-E538E705A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8" y="463638"/>
            <a:ext cx="3017818" cy="303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1F8AC4-FF84-C98C-209B-4DB2B71DDA03}"/>
              </a:ext>
            </a:extLst>
          </p:cNvPr>
          <p:cNvSpPr txBox="1"/>
          <p:nvPr/>
        </p:nvSpPr>
        <p:spPr>
          <a:xfrm>
            <a:off x="434884" y="3752725"/>
            <a:ext cx="3433593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ury Gothic"/>
              </a:rPr>
              <a:t>Maps to WCAG SC 1.3.1 Info &amp;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7060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9BBCB-E261-D047-5490-281120B37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2654" y="235976"/>
            <a:ext cx="58212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AAC #7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Screen reader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8F317-41B0-7A88-ADE7-7D1294896651}"/>
              </a:ext>
            </a:extLst>
          </p:cNvPr>
          <p:cNvSpPr txBox="1"/>
          <p:nvPr/>
        </p:nvSpPr>
        <p:spPr>
          <a:xfrm>
            <a:off x="457200" y="1328345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“Given </a:t>
            </a:r>
            <a:r>
              <a:rPr lang="en-AU" sz="2400" b="1" dirty="0">
                <a:latin typeface="Century Gothic" panose="020B0502020202020204" pitchFamily="34" charset="0"/>
              </a:rPr>
              <a:t>I use a screen reader </a:t>
            </a:r>
            <a:r>
              <a:rPr lang="en-AU" sz="2400" dirty="0">
                <a:latin typeface="Century Gothic" panose="020B0502020202020204" pitchFamily="34" charset="0"/>
              </a:rPr>
              <a:t>when a visual change occurs on the page then I can understand the change audibly. E.g. search results displaying while searching, errors displaying after activating submit button.”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8FEB3-CED2-1126-E7B2-293B43BF0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19" y="730072"/>
            <a:ext cx="3313858" cy="3313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18A715-5C80-ACD6-7802-F0B6C22C6C15}"/>
              </a:ext>
            </a:extLst>
          </p:cNvPr>
          <p:cNvSpPr txBox="1"/>
          <p:nvPr/>
        </p:nvSpPr>
        <p:spPr>
          <a:xfrm>
            <a:off x="4942186" y="3914470"/>
            <a:ext cx="3940394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ury Gothic"/>
              </a:rPr>
              <a:t>Maps directly to success criterion 4.1.2 Name, role, value. </a:t>
            </a:r>
          </a:p>
        </p:txBody>
      </p:sp>
    </p:spTree>
    <p:extLst>
      <p:ext uri="{BB962C8B-B14F-4D97-AF65-F5344CB8AC3E}">
        <p14:creationId xmlns:p14="http://schemas.microsoft.com/office/powerpoint/2010/main" val="209824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9BBCB-E261-D047-5490-281120B37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1162" y="195209"/>
            <a:ext cx="58212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AAC #6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 control labelling and inline errors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4DD21-A62A-60F2-985E-CECE57268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1" y="977070"/>
            <a:ext cx="2283586" cy="2283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2FAF2-4213-CF1C-81E6-375ED1962C9F}"/>
              </a:ext>
            </a:extLst>
          </p:cNvPr>
          <p:cNvSpPr txBox="1"/>
          <p:nvPr/>
        </p:nvSpPr>
        <p:spPr>
          <a:xfrm>
            <a:off x="3978114" y="1453612"/>
            <a:ext cx="47362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“Given </a:t>
            </a:r>
            <a:r>
              <a:rPr lang="en-AU" sz="2800" b="1" dirty="0">
                <a:latin typeface="Century Gothic" panose="020B0502020202020204" pitchFamily="34" charset="0"/>
              </a:rPr>
              <a:t>I use a screen reader </a:t>
            </a:r>
            <a:r>
              <a:rPr lang="en-AU" sz="2800" dirty="0">
                <a:latin typeface="Century Gothic" panose="020B0502020202020204" pitchFamily="34" charset="0"/>
              </a:rPr>
              <a:t>when I focus on form controls then I can understand what type of data is required.”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AFA90-E2FA-BF5D-05BD-37E66E89DC92}"/>
              </a:ext>
            </a:extLst>
          </p:cNvPr>
          <p:cNvSpPr txBox="1"/>
          <p:nvPr/>
        </p:nvSpPr>
        <p:spPr>
          <a:xfrm>
            <a:off x="337837" y="3515499"/>
            <a:ext cx="3433593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ury Gothic"/>
              </a:rPr>
              <a:t>Maps to WCAG SC 1.3.1 Info &amp; relationships, 3.3.1 Error identification and 4.2.1 Name, role, value. </a:t>
            </a:r>
          </a:p>
        </p:txBody>
      </p:sp>
    </p:spTree>
    <p:extLst>
      <p:ext uri="{BB962C8B-B14F-4D97-AF65-F5344CB8AC3E}">
        <p14:creationId xmlns:p14="http://schemas.microsoft.com/office/powerpoint/2010/main" val="284091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497983"/>
          </a:xfrm>
          <a:prstGeom prst="rect">
            <a:avLst/>
          </a:prstGeom>
        </p:spPr>
        <p:txBody>
          <a:bodyPr vert="horz" wrap="square" lIns="0" tIns="5487" rIns="0" bIns="0" rtlCol="0" anchor="t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/>
              </a:rPr>
              <a:t>User story example</a:t>
            </a:r>
          </a:p>
        </p:txBody>
      </p:sp>
    </p:spTree>
    <p:extLst>
      <p:ext uri="{BB962C8B-B14F-4D97-AF65-F5344CB8AC3E}">
        <p14:creationId xmlns:p14="http://schemas.microsoft.com/office/powerpoint/2010/main" val="81370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B9C01-6D4A-0EF0-E5B2-76A317B0C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Applying AAC's to a user story</a:t>
            </a:r>
          </a:p>
        </p:txBody>
      </p:sp>
      <p:pic>
        <p:nvPicPr>
          <p:cNvPr id="5" name="Picture 4" descr="The initial user story text from the Jira ticket. &quot;As a CUSP user I want to reorder all items from my order details page so that I can shop my previously bought items&quot;">
            <a:extLst>
              <a:ext uri="{FF2B5EF4-FFF2-40B4-BE49-F238E27FC236}">
                <a16:creationId xmlns:a16="http://schemas.microsoft.com/office/drawing/2014/main" id="{9F865816-BD2B-0514-9693-30C78C998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4" y="436067"/>
            <a:ext cx="5779998" cy="1273103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3BFFAEAD-CEEA-FB6F-DA15-BC59326DAB29}"/>
              </a:ext>
            </a:extLst>
          </p:cNvPr>
          <p:cNvSpPr/>
          <p:nvPr/>
        </p:nvSpPr>
        <p:spPr>
          <a:xfrm flipH="1">
            <a:off x="3129118" y="1333913"/>
            <a:ext cx="1442882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User story</a:t>
            </a:r>
          </a:p>
        </p:txBody>
      </p:sp>
      <p:pic>
        <p:nvPicPr>
          <p:cNvPr id="8" name="Picture 7" descr="The link to the accessibility acceptance criteria confluence page below the heading &quot;Accessibility Requirements&quot;">
            <a:extLst>
              <a:ext uri="{FF2B5EF4-FFF2-40B4-BE49-F238E27FC236}">
                <a16:creationId xmlns:a16="http://schemas.microsoft.com/office/drawing/2014/main" id="{4795BDEF-AE66-3BC9-F80C-BF666CA85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75" b="79141"/>
          <a:stretch/>
        </p:blipFill>
        <p:spPr>
          <a:xfrm>
            <a:off x="361060" y="1752328"/>
            <a:ext cx="7440521" cy="442976"/>
          </a:xfrm>
          <a:prstGeom prst="rect">
            <a:avLst/>
          </a:prstGeom>
        </p:spPr>
      </p:pic>
      <p:pic>
        <p:nvPicPr>
          <p:cNvPr id="2" name="Picture 2" descr="A table showing the 4 AAC's most applicable to this user story. AAC1, AAC4, AAC5, AAC7">
            <a:extLst>
              <a:ext uri="{FF2B5EF4-FFF2-40B4-BE49-F238E27FC236}">
                <a16:creationId xmlns:a16="http://schemas.microsoft.com/office/drawing/2014/main" id="{438FA1A9-2E6C-070D-3196-BE1684906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60" y="2308390"/>
            <a:ext cx="4883464" cy="23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D0C-F445-B796-AF66-5C0992B485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New functionality to add AAC's to</a:t>
            </a:r>
          </a:p>
        </p:txBody>
      </p:sp>
      <p:pic>
        <p:nvPicPr>
          <p:cNvPr id="10" name="Picture 9" descr="A page from the coals website showing the Reorder items button">
            <a:extLst>
              <a:ext uri="{FF2B5EF4-FFF2-40B4-BE49-F238E27FC236}">
                <a16:creationId xmlns:a16="http://schemas.microsoft.com/office/drawing/2014/main" id="{C8B7BF2D-EFA3-C9B9-BF21-CD131C03F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81"/>
          <a:stretch/>
        </p:blipFill>
        <p:spPr>
          <a:xfrm>
            <a:off x="1796429" y="490421"/>
            <a:ext cx="6044065" cy="41626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3B16FA6-8614-A690-1C70-406039BB02CC}"/>
              </a:ext>
            </a:extLst>
          </p:cNvPr>
          <p:cNvSpPr/>
          <p:nvPr/>
        </p:nvSpPr>
        <p:spPr>
          <a:xfrm>
            <a:off x="1689425" y="1894324"/>
            <a:ext cx="1754166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New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65942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F92880-B3BE-B293-F058-A9E0BEDF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01" y="2517170"/>
            <a:ext cx="2598519" cy="23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902516-3BD8-BD19-729B-EF204CB9D7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662" y="674107"/>
            <a:ext cx="7393352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Contents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22F066-328E-061B-DE09-90AEDD29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6725" y="1144846"/>
            <a:ext cx="6028915" cy="0"/>
          </a:xfrm>
          <a:prstGeom prst="line">
            <a:avLst/>
          </a:prstGeom>
          <a:ln>
            <a:solidFill>
              <a:srgbClr val="E0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FE00B2-F1BE-3A9A-F582-EAE9BC4F7EA8}"/>
              </a:ext>
            </a:extLst>
          </p:cNvPr>
          <p:cNvSpPr txBox="1"/>
          <p:nvPr/>
        </p:nvSpPr>
        <p:spPr>
          <a:xfrm>
            <a:off x="605680" y="143679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 Background &amp; context 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 List of 10 AACs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 How we implement them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4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DD2867-4606-B185-82EB-7C20BC873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8234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AAC's applied to the screens</a:t>
            </a:r>
          </a:p>
        </p:txBody>
      </p:sp>
      <p:pic>
        <p:nvPicPr>
          <p:cNvPr id="5" name="Picture 2" descr="A table showing the 4 AAC's most applicable to this user story. AAC1, AAC4, AAC5, AAC7">
            <a:extLst>
              <a:ext uri="{FF2B5EF4-FFF2-40B4-BE49-F238E27FC236}">
                <a16:creationId xmlns:a16="http://schemas.microsoft.com/office/drawing/2014/main" id="{E388DF76-4039-42E8-BCD7-7EB9F4F97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47" y="278536"/>
            <a:ext cx="4724851" cy="2257200"/>
          </a:xfrm>
          <a:prstGeom prst="rect">
            <a:avLst/>
          </a:prstGeom>
        </p:spPr>
      </p:pic>
      <p:pic>
        <p:nvPicPr>
          <p:cNvPr id="2" name="Picture 1" descr="A page from the Coles website with the Reorder items button set against 3 AAC callouts identifying which accessibility acceptance criteria have been applied.">
            <a:extLst>
              <a:ext uri="{FF2B5EF4-FFF2-40B4-BE49-F238E27FC236}">
                <a16:creationId xmlns:a16="http://schemas.microsoft.com/office/drawing/2014/main" id="{FDDA7123-5763-206C-813B-5AAE475F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55" b="29981"/>
          <a:stretch/>
        </p:blipFill>
        <p:spPr>
          <a:xfrm>
            <a:off x="323216" y="2669025"/>
            <a:ext cx="3714353" cy="20884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CA126D13-3DFF-D59B-5CD5-55C8CB10A8F8}"/>
              </a:ext>
            </a:extLst>
          </p:cNvPr>
          <p:cNvSpPr/>
          <p:nvPr/>
        </p:nvSpPr>
        <p:spPr>
          <a:xfrm>
            <a:off x="541153" y="3004625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AAC4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7267552-A8D6-CF10-9C2D-A857ED432B67}"/>
              </a:ext>
            </a:extLst>
          </p:cNvPr>
          <p:cNvSpPr/>
          <p:nvPr/>
        </p:nvSpPr>
        <p:spPr>
          <a:xfrm rot="16200000" flipV="1">
            <a:off x="1138679" y="3463451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BEAE5E2-FA32-49EC-B4EC-42B1D4E59C07}"/>
              </a:ext>
            </a:extLst>
          </p:cNvPr>
          <p:cNvSpPr/>
          <p:nvPr/>
        </p:nvSpPr>
        <p:spPr>
          <a:xfrm flipH="1">
            <a:off x="1889222" y="3026607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AAC1</a:t>
            </a:r>
          </a:p>
        </p:txBody>
      </p:sp>
      <p:pic>
        <p:nvPicPr>
          <p:cNvPr id="9" name="Picture 8" descr="A page from the Coles website with an age gate modal popup shown prominently in the centre of the screen with the background greyed out">
            <a:extLst>
              <a:ext uri="{FF2B5EF4-FFF2-40B4-BE49-F238E27FC236}">
                <a16:creationId xmlns:a16="http://schemas.microsoft.com/office/drawing/2014/main" id="{A7580A54-C2A1-BC94-1A49-FFCA4CA259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63"/>
          <a:stretch/>
        </p:blipFill>
        <p:spPr>
          <a:xfrm>
            <a:off x="4503403" y="2669025"/>
            <a:ext cx="3604490" cy="2157468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A88A1897-F9AD-031A-BA54-D0FFC687E139}"/>
              </a:ext>
            </a:extLst>
          </p:cNvPr>
          <p:cNvSpPr/>
          <p:nvPr/>
        </p:nvSpPr>
        <p:spPr>
          <a:xfrm>
            <a:off x="4859002" y="2935603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AAC5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6486037-EE2A-D293-7A68-55495FD80F5F}"/>
              </a:ext>
            </a:extLst>
          </p:cNvPr>
          <p:cNvSpPr/>
          <p:nvPr/>
        </p:nvSpPr>
        <p:spPr>
          <a:xfrm>
            <a:off x="4786241" y="3350468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AAC7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1B0AB6D-2505-965A-8228-5EC71A4D6F43}"/>
              </a:ext>
            </a:extLst>
          </p:cNvPr>
          <p:cNvSpPr/>
          <p:nvPr/>
        </p:nvSpPr>
        <p:spPr>
          <a:xfrm flipH="1">
            <a:off x="7099847" y="2935603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C2B818E-3315-6C9F-1079-562B7EB5641D}"/>
              </a:ext>
            </a:extLst>
          </p:cNvPr>
          <p:cNvSpPr/>
          <p:nvPr/>
        </p:nvSpPr>
        <p:spPr>
          <a:xfrm flipH="1">
            <a:off x="6399936" y="3350469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AAC4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B04F094-52A3-A5E4-F675-5F3D3D998C5D}"/>
              </a:ext>
            </a:extLst>
          </p:cNvPr>
          <p:cNvSpPr/>
          <p:nvPr/>
        </p:nvSpPr>
        <p:spPr>
          <a:xfrm flipH="1">
            <a:off x="7043402" y="3890722"/>
            <a:ext cx="699911" cy="2878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AAC4</a:t>
            </a:r>
          </a:p>
        </p:txBody>
      </p:sp>
    </p:spTree>
    <p:extLst>
      <p:ext uri="{BB962C8B-B14F-4D97-AF65-F5344CB8AC3E}">
        <p14:creationId xmlns:p14="http://schemas.microsoft.com/office/powerpoint/2010/main" val="103786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2467753"/>
          </a:xfrm>
          <a:prstGeom prst="rect">
            <a:avLst/>
          </a:prstGeom>
        </p:spPr>
        <p:txBody>
          <a:bodyPr vert="horz" wrap="square" lIns="0" tIns="5487" rIns="0" bIns="0" rtlCol="0" anchor="t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/>
              </a:rPr>
              <a:t>Who uses the AACs in product delivery agile squads</a:t>
            </a:r>
            <a:endParaRPr sz="3200" b="1" spc="-5" dirty="0">
              <a:solidFill>
                <a:srgbClr val="E01A2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730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D2FEF-0B91-98F5-EFD6-34C499E64124}"/>
              </a:ext>
            </a:extLst>
          </p:cNvPr>
          <p:cNvSpPr txBox="1"/>
          <p:nvPr/>
        </p:nvSpPr>
        <p:spPr>
          <a:xfrm>
            <a:off x="572568" y="201360"/>
            <a:ext cx="7502139" cy="36163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AU" sz="1600" b="1" dirty="0">
              <a:solidFill>
                <a:srgbClr val="444444"/>
              </a:solidFill>
              <a:latin typeface="Century Gothic"/>
              <a:cs typeface="Calibri"/>
            </a:endParaRPr>
          </a:p>
          <a:p>
            <a:endParaRPr lang="en-AU" sz="1600" b="1" dirty="0">
              <a:solidFill>
                <a:srgbClr val="444444"/>
              </a:solidFill>
              <a:latin typeface="Century Gothic"/>
              <a:cs typeface="Calibri"/>
            </a:endParaRPr>
          </a:p>
          <a:p>
            <a:endParaRPr lang="en-AU" sz="1600" b="1" dirty="0">
              <a:solidFill>
                <a:srgbClr val="444444"/>
              </a:solidFill>
              <a:latin typeface="Century Gothic"/>
              <a:cs typeface="Calibri"/>
            </a:endParaRPr>
          </a:p>
          <a:p>
            <a:pPr marL="285750" indent="-285750" rtl="0">
              <a:buFont typeface="Courier New"/>
              <a:buChar char="o"/>
            </a:pPr>
            <a:r>
              <a:rPr lang="en-AU" b="1" dirty="0">
                <a:solidFill>
                  <a:srgbClr val="444444"/>
                </a:solidFill>
                <a:latin typeface="Century Gothic"/>
                <a:cs typeface="Arial"/>
              </a:rPr>
              <a:t>Accessibility Analysts:</a:t>
            </a:r>
            <a:r>
              <a:rPr lang="en-AU" dirty="0">
                <a:solidFill>
                  <a:srgbClr val="444444"/>
                </a:solidFill>
                <a:latin typeface="Century Gothic"/>
                <a:cs typeface="Arial"/>
              </a:rPr>
              <a:t>  to communicate key A11y info to the squad about the component.</a:t>
            </a:r>
            <a:r>
              <a:rPr lang="en-US" dirty="0">
                <a:solidFill>
                  <a:srgbClr val="444444"/>
                </a:solidFill>
                <a:latin typeface="Century Gothic"/>
                <a:cs typeface="Arial"/>
              </a:rPr>
              <a:t>​</a:t>
            </a:r>
          </a:p>
          <a:p>
            <a:pPr rtl="0"/>
            <a:endParaRPr lang="en-AU" b="1" dirty="0">
              <a:solidFill>
                <a:srgbClr val="444444"/>
              </a:solidFill>
              <a:latin typeface="Century Gothic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AU" b="1" dirty="0">
                <a:solidFill>
                  <a:srgbClr val="444444"/>
                </a:solidFill>
                <a:latin typeface="Century Gothic"/>
                <a:cs typeface="Arial"/>
              </a:rPr>
              <a:t>BAs: </a:t>
            </a:r>
            <a:r>
              <a:rPr lang="en-AU" dirty="0">
                <a:solidFill>
                  <a:srgbClr val="444444"/>
                </a:solidFill>
                <a:latin typeface="Century Gothic"/>
                <a:cs typeface="Arial"/>
              </a:rPr>
              <a:t>to flesh out the user stories to incorporate A11y at the requirement phase in the delivery cycle. </a:t>
            </a:r>
            <a:r>
              <a:rPr lang="en-US" dirty="0">
                <a:solidFill>
                  <a:srgbClr val="444444"/>
                </a:solidFill>
                <a:latin typeface="Century Gothic"/>
                <a:cs typeface="Arial"/>
              </a:rPr>
              <a:t>​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Courier New"/>
              <a:buChar char="o"/>
            </a:pPr>
            <a:endParaRPr lang="en-AU" b="1" dirty="0">
              <a:solidFill>
                <a:srgbClr val="444444"/>
              </a:solidFill>
              <a:latin typeface="Century Gothic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AU" b="1" dirty="0">
                <a:solidFill>
                  <a:srgbClr val="444444"/>
                </a:solidFill>
                <a:latin typeface="Century Gothic"/>
                <a:cs typeface="Arial"/>
              </a:rPr>
              <a:t>Developers: </a:t>
            </a:r>
            <a:r>
              <a:rPr lang="en-AU" dirty="0">
                <a:solidFill>
                  <a:srgbClr val="444444"/>
                </a:solidFill>
                <a:latin typeface="Century Gothic"/>
                <a:cs typeface="Arial"/>
              </a:rPr>
              <a:t>as a guidepost and instructions about how to build accessible products. </a:t>
            </a:r>
            <a:r>
              <a:rPr lang="en-US" dirty="0">
                <a:solidFill>
                  <a:srgbClr val="444444"/>
                </a:solidFill>
                <a:latin typeface="Century Gothic"/>
                <a:cs typeface="Arial"/>
              </a:rPr>
              <a:t>​</a:t>
            </a:r>
            <a:endParaRPr lang="en-US" dirty="0">
              <a:solidFill>
                <a:srgbClr val="000000"/>
              </a:solidFill>
            </a:endParaRPr>
          </a:p>
          <a:p>
            <a:pPr rtl="0"/>
            <a:endParaRPr lang="en-AU" dirty="0">
              <a:solidFill>
                <a:srgbClr val="444444"/>
              </a:solidFill>
              <a:latin typeface="Century Gothic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AU" b="1" dirty="0">
                <a:solidFill>
                  <a:srgbClr val="444444"/>
                </a:solidFill>
                <a:latin typeface="Century Gothic"/>
                <a:cs typeface="Arial"/>
              </a:rPr>
              <a:t>Testers: </a:t>
            </a:r>
            <a:r>
              <a:rPr lang="en-AU" dirty="0">
                <a:solidFill>
                  <a:srgbClr val="444444"/>
                </a:solidFill>
                <a:latin typeface="Century Gothic"/>
                <a:cs typeface="Arial"/>
              </a:rPr>
              <a:t>to refer to when performing QA testing.</a:t>
            </a:r>
            <a:r>
              <a:rPr lang="en-US" dirty="0">
                <a:solidFill>
                  <a:srgbClr val="444444"/>
                </a:solidFill>
                <a:latin typeface="Century Gothic"/>
                <a:cs typeface="Arial"/>
              </a:rPr>
              <a:t>​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A38D1-479D-F57A-7B45-0AFA693D1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AU" sz="2400" b="1" dirty="0">
                <a:solidFill>
                  <a:srgbClr val="E01A22"/>
                </a:solidFill>
                <a:latin typeface="Century Gothic"/>
                <a:cs typeface="Calibri"/>
              </a:rPr>
              <a:t>Who uses the AAC</a:t>
            </a:r>
            <a:endParaRPr lang="en-AU" sz="2400" u="sng" dirty="0">
              <a:solidFill>
                <a:srgbClr val="E01A22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49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1975311"/>
          </a:xfrm>
          <a:prstGeom prst="rect">
            <a:avLst/>
          </a:prstGeom>
        </p:spPr>
        <p:txBody>
          <a:bodyPr vert="horz" wrap="square" lIns="0" tIns="5487" rIns="0" bIns="0" rtlCol="0" anchor="t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/>
              </a:rPr>
              <a:t>Support</a:t>
            </a:r>
            <a:endParaRPr lang="en-US" sz="3200" b="1" spc="-5" dirty="0">
              <a:solidFill>
                <a:srgbClr val="E01A2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6213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0EC6B3-17BB-3E00-A441-C720D97E38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294" y="193637"/>
            <a:ext cx="750213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cs typeface="Calibri"/>
              </a:rPr>
              <a:t>Supporting resources</a:t>
            </a:r>
            <a:endParaRPr kumimoji="0" lang="en-AU" sz="2400" b="1" i="0" u="sng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entury Gothic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A141F-8C4A-0B99-BD8D-8D2DDAEF7F62}"/>
              </a:ext>
            </a:extLst>
          </p:cNvPr>
          <p:cNvSpPr txBox="1"/>
          <p:nvPr/>
        </p:nvSpPr>
        <p:spPr>
          <a:xfrm>
            <a:off x="752333" y="978466"/>
            <a:ext cx="18859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entury Gothic"/>
              </a:rPr>
              <a:t>A11y SME support</a:t>
            </a:r>
          </a:p>
        </p:txBody>
      </p:sp>
      <p:pic>
        <p:nvPicPr>
          <p:cNvPr id="15" name="Picture 15" descr="A clever white haired man with glasses">
            <a:extLst>
              <a:ext uri="{FF2B5EF4-FFF2-40B4-BE49-F238E27FC236}">
                <a16:creationId xmlns:a16="http://schemas.microsoft.com/office/drawing/2014/main" id="{39DF45C0-6296-AC2D-6821-E51366291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21" y="1923868"/>
            <a:ext cx="1553625" cy="1553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34A73-04FA-F2C5-1B49-1FB9DC4F4F41}"/>
              </a:ext>
            </a:extLst>
          </p:cNvPr>
          <p:cNvSpPr txBox="1"/>
          <p:nvPr/>
        </p:nvSpPr>
        <p:spPr>
          <a:xfrm>
            <a:off x="586370" y="3803774"/>
            <a:ext cx="258087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400" dirty="0">
                <a:latin typeface="Century Gothic"/>
              </a:rPr>
              <a:t>Provide guidance from A11y analyst</a:t>
            </a:r>
            <a:endParaRPr lang="en-US" sz="1400" dirty="0">
              <a:latin typeface="Century Gothic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08F44-3F7C-0CE7-C3A7-1616DBC0D857}"/>
              </a:ext>
            </a:extLst>
          </p:cNvPr>
          <p:cNvSpPr txBox="1"/>
          <p:nvPr/>
        </p:nvSpPr>
        <p:spPr>
          <a:xfrm>
            <a:off x="3295008" y="978466"/>
            <a:ext cx="18859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entury Gothic"/>
              </a:rPr>
              <a:t>Companion doc</a:t>
            </a:r>
          </a:p>
        </p:txBody>
      </p:sp>
      <p:pic>
        <p:nvPicPr>
          <p:cNvPr id="16" name="Picture 16" descr="A collection of documents with a paper clip holding them together">
            <a:extLst>
              <a:ext uri="{FF2B5EF4-FFF2-40B4-BE49-F238E27FC236}">
                <a16:creationId xmlns:a16="http://schemas.microsoft.com/office/drawing/2014/main" id="{9ADBBFCE-3050-D90C-6B32-223EE8935D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510" y="1827332"/>
            <a:ext cx="1514676" cy="15262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FC9C61-7F9E-7E6B-26AF-9F275214DC47}"/>
              </a:ext>
            </a:extLst>
          </p:cNvPr>
          <p:cNvSpPr txBox="1"/>
          <p:nvPr/>
        </p:nvSpPr>
        <p:spPr>
          <a:xfrm>
            <a:off x="3352550" y="3783362"/>
            <a:ext cx="245387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400" dirty="0">
                <a:latin typeface="Century Gothic"/>
              </a:rPr>
              <a:t>Companion document; testing with the AACs ("How to guide")</a:t>
            </a:r>
            <a:endParaRPr lang="en-US" sz="1400" dirty="0">
              <a:latin typeface="Century Gothic"/>
            </a:endParaRPr>
          </a:p>
          <a:p>
            <a:pPr marL="285750" indent="-285750" algn="l">
              <a:buFont typeface="Arial"/>
              <a:buChar char="•"/>
            </a:pPr>
            <a:endParaRPr lang="en-US" sz="1400" dirty="0"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4752E-1CFB-03B0-8CA6-1C729D0C90B7}"/>
              </a:ext>
            </a:extLst>
          </p:cNvPr>
          <p:cNvSpPr txBox="1"/>
          <p:nvPr/>
        </p:nvSpPr>
        <p:spPr>
          <a:xfrm>
            <a:off x="6372359" y="988301"/>
            <a:ext cx="18859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entury Gothic"/>
              </a:rPr>
              <a:t>Training </a:t>
            </a:r>
          </a:p>
        </p:txBody>
      </p:sp>
      <p:pic>
        <p:nvPicPr>
          <p:cNvPr id="18" name="Picture 18" descr="A teacher presenting a flow chart to 3 students">
            <a:extLst>
              <a:ext uri="{FF2B5EF4-FFF2-40B4-BE49-F238E27FC236}">
                <a16:creationId xmlns:a16="http://schemas.microsoft.com/office/drawing/2014/main" id="{036169B8-67E0-6002-E12F-8A077F633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548" y="1854362"/>
            <a:ext cx="1592573" cy="1584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9A5281-960A-0730-E540-E8999B5C87AF}"/>
              </a:ext>
            </a:extLst>
          </p:cNvPr>
          <p:cNvSpPr txBox="1"/>
          <p:nvPr/>
        </p:nvSpPr>
        <p:spPr>
          <a:xfrm>
            <a:off x="6142619" y="3782607"/>
            <a:ext cx="244858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400" dirty="0">
                <a:latin typeface="Century Gothic"/>
              </a:rPr>
              <a:t>Teach the Agile teams about the AACs and how to use them.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1975311"/>
          </a:xfrm>
          <a:prstGeom prst="rect">
            <a:avLst/>
          </a:prstGeom>
        </p:spPr>
        <p:txBody>
          <a:bodyPr vert="horz" wrap="square" lIns="0" tIns="5487" rIns="0" bIns="0" rtlCol="0" anchor="t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/>
              </a:rPr>
              <a:t>Summary </a:t>
            </a:r>
            <a:br>
              <a:rPr lang="en-AU" sz="3200" dirty="0">
                <a:latin typeface="Century Gothic"/>
              </a:rPr>
            </a:br>
            <a:br>
              <a:rPr lang="en-AU" sz="3200" b="1" spc="-5" dirty="0">
                <a:latin typeface="Century Gothic"/>
              </a:rPr>
            </a:br>
            <a:br>
              <a:rPr lang="en-AU" sz="3200" b="1" spc="-5" dirty="0">
                <a:latin typeface="Century Gothic"/>
              </a:rPr>
            </a:br>
            <a:endParaRPr lang="en-US" sz="3200" b="1" spc="-5" dirty="0">
              <a:solidFill>
                <a:srgbClr val="E01A2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0413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56EDCA-BE36-2AD0-D798-3ECAFD6E0C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294" y="193637"/>
            <a:ext cx="750213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cs typeface="Calibri"/>
              </a:rPr>
              <a:t>Summary</a:t>
            </a:r>
            <a:endParaRPr kumimoji="0" lang="en-AU" sz="2400" b="1" i="0" u="sng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entury Gothic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A2F26-B12F-9501-C0DE-8845E7CC6FE2}"/>
              </a:ext>
            </a:extLst>
          </p:cNvPr>
          <p:cNvSpPr txBox="1"/>
          <p:nvPr/>
        </p:nvSpPr>
        <p:spPr>
          <a:xfrm>
            <a:off x="636373" y="775387"/>
            <a:ext cx="689043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AU" sz="1200" dirty="0">
                <a:solidFill>
                  <a:srgbClr val="444444"/>
                </a:solidFill>
                <a:latin typeface="Calibri"/>
                <a:cs typeface="Calibri"/>
              </a:rPr>
              <a:t>​</a:t>
            </a:r>
            <a:endParaRPr lang="en-AU" sz="1600" dirty="0">
              <a:solidFill>
                <a:srgbClr val="444444"/>
              </a:solidFill>
              <a:latin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en-AU" dirty="0">
                <a:solidFill>
                  <a:srgbClr val="444444"/>
                </a:solidFill>
                <a:latin typeface="Century Gothic"/>
                <a:cs typeface="Calibri"/>
              </a:rPr>
              <a:t>The AACs are a collection of 10 Acceptance Criteria specifically for accessibility to make it easier for A11y to be included early on.  </a:t>
            </a:r>
          </a:p>
          <a:p>
            <a:pPr marL="285750" indent="-285750">
              <a:buFont typeface="Arial"/>
              <a:buChar char="•"/>
            </a:pPr>
            <a:endParaRPr lang="en-AU" dirty="0">
              <a:solidFill>
                <a:srgbClr val="444444"/>
              </a:solidFill>
              <a:latin typeface="Century 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AU" dirty="0">
                <a:solidFill>
                  <a:srgbClr val="444444"/>
                </a:solidFill>
                <a:latin typeface="Century Gothic"/>
                <a:cs typeface="Calibri"/>
              </a:rPr>
              <a:t>They can be incorporated into user stories to improve usability and compliance to WCAG 2.1 A &amp; AA.  </a:t>
            </a:r>
            <a:r>
              <a:rPr lang="en-US" dirty="0">
                <a:solidFill>
                  <a:srgbClr val="444444"/>
                </a:solidFill>
                <a:latin typeface="Century Gothic"/>
                <a:cs typeface="Calibri"/>
              </a:rPr>
              <a:t>​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rtl="0">
              <a:buFont typeface="Arial"/>
              <a:buChar char="•"/>
            </a:pPr>
            <a:endParaRPr lang="en-AU" dirty="0">
              <a:solidFill>
                <a:srgbClr val="444444"/>
              </a:solidFill>
              <a:latin typeface="Century Gothic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en-AU" dirty="0">
                <a:solidFill>
                  <a:srgbClr val="444444"/>
                </a:solidFill>
                <a:latin typeface="Century Gothic"/>
                <a:cs typeface="Calibri"/>
              </a:rPr>
              <a:t>They define the boundaries of a user story, confirm when a story is working as intended and define testable conditions for A11y.  </a:t>
            </a:r>
          </a:p>
        </p:txBody>
      </p:sp>
    </p:spTree>
    <p:extLst>
      <p:ext uri="{BB962C8B-B14F-4D97-AF65-F5344CB8AC3E}">
        <p14:creationId xmlns:p14="http://schemas.microsoft.com/office/powerpoint/2010/main" val="97137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0A6FE-B8B2-76BB-3BCD-2B524B9AD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3229"/>
            <a:ext cx="9319845" cy="51801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C1E6CA1D-5EBC-D17B-BCD5-60B48E9C6D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2172" y="1963299"/>
            <a:ext cx="3500997" cy="682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487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" marR="0" lvl="0" indent="0" defTabSz="914400" eaLnBrk="1" fontAlgn="auto" latinLnBrk="0" hangingPunct="1">
              <a:lnSpc>
                <a:spcPct val="10000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3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Thank you</a:t>
            </a:r>
            <a:endParaRPr kumimoji="0" lang="en-US" sz="4400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64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49798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 panose="020B0502020202020204" pitchFamily="34" charset="0"/>
              </a:rPr>
              <a:t>Why we created the AACs</a:t>
            </a:r>
            <a:endParaRPr sz="3200" b="1" spc="-5" dirty="0">
              <a:solidFill>
                <a:srgbClr val="E01A2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3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884BB-72B0-371D-AB7D-5399AE07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9243392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D437B-A6D1-9628-50E8-6E0A48E0A8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A11y requirements are hard to understand</a:t>
            </a:r>
          </a:p>
        </p:txBody>
      </p:sp>
      <p:pic>
        <p:nvPicPr>
          <p:cNvPr id="3" name="Picture 2" descr="Rachel from friends doing an “it’s over my head” gesture">
            <a:extLst>
              <a:ext uri="{FF2B5EF4-FFF2-40B4-BE49-F238E27FC236}">
                <a16:creationId xmlns:a16="http://schemas.microsoft.com/office/drawing/2014/main" id="{2D288B9D-323D-690A-88FC-F7F168474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571625"/>
            <a:ext cx="2095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8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36770" y="1953020"/>
            <a:ext cx="6624673" cy="99042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r>
              <a:rPr lang="en-AU" sz="3200" b="1" spc="-5" dirty="0">
                <a:solidFill>
                  <a:srgbClr val="E01A22"/>
                </a:solidFill>
                <a:latin typeface="Century Gothic" panose="020B0502020202020204" pitchFamily="34" charset="0"/>
              </a:rPr>
              <a:t>What are Accessibility Acceptance Criteria (AAC)</a:t>
            </a:r>
            <a:endParaRPr sz="3200" b="1" spc="-5" dirty="0">
              <a:solidFill>
                <a:srgbClr val="E01A2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34A40-36F4-CE68-7732-14224B3915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757" y="31169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AU" sz="3200" b="1" dirty="0">
                <a:solidFill>
                  <a:srgbClr val="C00000"/>
                </a:solidFill>
                <a:latin typeface="Century Gothic"/>
              </a:rPr>
              <a:t>What are the AACs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97C51-AE84-B2E3-8507-EFC516EC951B}"/>
              </a:ext>
            </a:extLst>
          </p:cNvPr>
          <p:cNvSpPr txBox="1"/>
          <p:nvPr/>
        </p:nvSpPr>
        <p:spPr>
          <a:xfrm>
            <a:off x="530757" y="265082"/>
            <a:ext cx="4527199" cy="3631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Century Gothic"/>
            </a:endParaRPr>
          </a:p>
          <a:p>
            <a:endParaRPr lang="en-AU" dirty="0">
              <a:latin typeface="Century Gothic"/>
            </a:endParaRPr>
          </a:p>
          <a:p>
            <a:r>
              <a:rPr lang="en-AU" dirty="0">
                <a:latin typeface="Century Gothic"/>
              </a:rPr>
              <a:t>A set of 10 accessibility criteria included in user stories to improve accessibility compliance &amp; usability. </a:t>
            </a:r>
            <a:endParaRPr lang="en-AU" dirty="0"/>
          </a:p>
          <a:p>
            <a:endParaRPr lang="en-AU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AU" dirty="0">
                <a:latin typeface="Century Gothic"/>
              </a:rPr>
              <a:t>Define the A11y boundaries of a user story </a:t>
            </a:r>
          </a:p>
          <a:p>
            <a:pPr marL="342900" indent="-342900">
              <a:buFont typeface="Arial"/>
              <a:buChar char="•"/>
            </a:pPr>
            <a:endParaRPr lang="en-AU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AU" dirty="0">
                <a:latin typeface="Century Gothic"/>
              </a:rPr>
              <a:t>Confirm when a story is closed  </a:t>
            </a:r>
            <a:endParaRPr lang="en-AU" dirty="0"/>
          </a:p>
          <a:p>
            <a:pPr marL="342900" indent="-342900">
              <a:buFont typeface="Arial"/>
              <a:buChar char="•"/>
            </a:pPr>
            <a:endParaRPr lang="en-AU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AU" dirty="0">
                <a:latin typeface="Century Gothic"/>
              </a:rPr>
              <a:t>Define testable conditions for A11y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6694D-9117-5573-28F7-C6B0C79067E3}"/>
              </a:ext>
            </a:extLst>
          </p:cNvPr>
          <p:cNvSpPr txBox="1"/>
          <p:nvPr/>
        </p:nvSpPr>
        <p:spPr>
          <a:xfrm>
            <a:off x="4990328" y="1660215"/>
            <a:ext cx="3930487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800" dirty="0">
                <a:solidFill>
                  <a:schemeClr val="tx1"/>
                </a:solidFill>
                <a:latin typeface="Century Gothic"/>
              </a:rPr>
              <a:t>What they're not</a:t>
            </a:r>
          </a:p>
          <a:p>
            <a:pPr marL="342900" indent="-342900">
              <a:buFont typeface="Arial"/>
              <a:buChar char="•"/>
            </a:pPr>
            <a:endParaRPr lang="en-AU" sz="1600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latin typeface="Century Gothic"/>
              </a:rPr>
              <a:t>WCAG success criteria</a:t>
            </a:r>
            <a:endParaRPr lang="en-AU" sz="2000" dirty="0"/>
          </a:p>
          <a:p>
            <a:pPr marL="342900" indent="-342900">
              <a:buFont typeface="Arial"/>
              <a:buChar char="•"/>
            </a:pPr>
            <a:r>
              <a:rPr lang="en-AU" sz="2000" dirty="0">
                <a:latin typeface="Century Gothic"/>
              </a:rPr>
              <a:t>Accessibility requirements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721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074EA9-97DD-195E-8FF6-E191A637749D}"/>
              </a:ext>
            </a:extLst>
          </p:cNvPr>
          <p:cNvSpPr txBox="1"/>
          <p:nvPr/>
        </p:nvSpPr>
        <p:spPr>
          <a:xfrm>
            <a:off x="677672" y="571102"/>
            <a:ext cx="8037815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 dirty="0">
              <a:latin typeface="Century Gothic"/>
            </a:endParaRPr>
          </a:p>
          <a:p>
            <a:endParaRPr lang="en-AU" sz="2400" dirty="0">
              <a:latin typeface="Century Gothic"/>
            </a:endParaRPr>
          </a:p>
          <a:p>
            <a:pPr marL="342900" indent="-342900">
              <a:buFont typeface="Courier New"/>
              <a:buChar char="o"/>
            </a:pPr>
            <a:r>
              <a:rPr lang="en-AU" sz="2400" dirty="0">
                <a:latin typeface="Century Gothic"/>
              </a:rPr>
              <a:t>Write A11y ACs </a:t>
            </a:r>
            <a:r>
              <a:rPr lang="en-AU" sz="2400" b="1" dirty="0">
                <a:latin typeface="Century Gothic"/>
              </a:rPr>
              <a:t>for</a:t>
            </a:r>
            <a:r>
              <a:rPr lang="en-AU" sz="2400" dirty="0">
                <a:latin typeface="Century Gothic"/>
              </a:rPr>
              <a:t> the Agile team (BA, developer and tester).</a:t>
            </a:r>
            <a:endParaRPr lang="en-AU" sz="2400" dirty="0">
              <a:solidFill>
                <a:srgbClr val="000000"/>
              </a:solidFill>
              <a:latin typeface="Century Gothic"/>
            </a:endParaRPr>
          </a:p>
          <a:p>
            <a:pPr marL="342900" indent="-342900">
              <a:buFont typeface="Courier New"/>
              <a:buChar char="o"/>
            </a:pPr>
            <a:endParaRPr lang="en-AU" sz="2400" dirty="0">
              <a:latin typeface="Century Gothic"/>
            </a:endParaRPr>
          </a:p>
          <a:p>
            <a:pPr marL="342900" indent="-342900">
              <a:buFont typeface="Courier New"/>
              <a:buChar char="o"/>
            </a:pPr>
            <a:r>
              <a:rPr lang="en-AU" sz="2400" dirty="0">
                <a:latin typeface="Century Gothic"/>
              </a:rPr>
              <a:t>Explain to the team why they are needed for a person with a disability and people with accessibility needs. </a:t>
            </a:r>
          </a:p>
          <a:p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5BC8D-9941-ECB2-4300-403E6C093B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AU" sz="2800" b="1" dirty="0">
                <a:solidFill>
                  <a:srgbClr val="E01A22"/>
                </a:solidFill>
                <a:latin typeface="Century Gothic"/>
              </a:rPr>
              <a:t>Accessibility Acceptance Criteria</a:t>
            </a:r>
            <a:r>
              <a:rPr lang="en-AU" sz="2800" dirty="0">
                <a:latin typeface="Century Gothic"/>
              </a:rPr>
              <a:t> </a:t>
            </a:r>
            <a:endParaRPr lang="en-AU" sz="28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20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E49DA3-28D1-35D4-0BF1-BA8B70E96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Guardrails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CF200-4E15-C3A3-3DAC-37B780CA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9243392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0" name="Picture 2" descr="Using Guardrails to Guide Decision Making - Blog | Planview">
            <a:extLst>
              <a:ext uri="{FF2B5EF4-FFF2-40B4-BE49-F238E27FC236}">
                <a16:creationId xmlns:a16="http://schemas.microsoft.com/office/drawing/2014/main" id="{E33CD1B9-163F-1231-75AD-569A6924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63" y="773289"/>
            <a:ext cx="5084115" cy="30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C9DEF69-3A21-602B-E53C-ADC781A51D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05956" y="1287408"/>
            <a:ext cx="5464525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Key WCAG, A &amp; AA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success criteria distilled into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10 A11y ACs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D974A1-A183-76AB-DF17-9108C670A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1" y="1068420"/>
            <a:ext cx="2743200" cy="35403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1BBD88E-F927-6E2F-DF8C-DD6B61A1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26" y="3564490"/>
            <a:ext cx="2743200" cy="96906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1403A7E-D56D-73A3-21E1-3BE4589B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6" y="1850788"/>
            <a:ext cx="2743200" cy="12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terbrand 2022 1">
      <a:dk1>
        <a:srgbClr val="000000"/>
      </a:dk1>
      <a:lt1>
        <a:srgbClr val="FFFFFF"/>
      </a:lt1>
      <a:dk2>
        <a:srgbClr val="9B1432"/>
      </a:dk2>
      <a:lt2>
        <a:srgbClr val="FEF7E6"/>
      </a:lt2>
      <a:accent1>
        <a:srgbClr val="E01A22"/>
      </a:accent1>
      <a:accent2>
        <a:srgbClr val="FEF7E6"/>
      </a:accent2>
      <a:accent3>
        <a:srgbClr val="9B1432"/>
      </a:accent3>
      <a:accent4>
        <a:srgbClr val="FFBEC8"/>
      </a:accent4>
      <a:accent5>
        <a:srgbClr val="303840"/>
      </a:accent5>
      <a:accent6>
        <a:srgbClr val="9CB5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6D5C8F5115D4584D4011E7F8A3189" ma:contentTypeVersion="16" ma:contentTypeDescription="Create a new document." ma:contentTypeScope="" ma:versionID="6e4e1e829093d05fc9b9d6b69b7c36b3">
  <xsd:schema xmlns:xsd="http://www.w3.org/2001/XMLSchema" xmlns:xs="http://www.w3.org/2001/XMLSchema" xmlns:p="http://schemas.microsoft.com/office/2006/metadata/properties" xmlns:ns2="9c21d1f3-4518-4729-bded-4c0ff6cc8567" xmlns:ns3="1dc5bc3f-77ee-4d6b-8637-33756e0a7947" targetNamespace="http://schemas.microsoft.com/office/2006/metadata/properties" ma:root="true" ma:fieldsID="b68765254c4b6d325114b1eff3591d6d" ns2:_="" ns3:_="">
    <xsd:import namespace="9c21d1f3-4518-4729-bded-4c0ff6cc8567"/>
    <xsd:import namespace="1dc5bc3f-77ee-4d6b-8637-33756e0a79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1d1f3-4518-4729-bded-4c0ff6cc85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a58014-f65b-424f-a3a8-bd95ea204e80}" ma:internalName="TaxCatchAll" ma:showField="CatchAllData" ma:web="9c21d1f3-4518-4729-bded-4c0ff6cc85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5bc3f-77ee-4d6b-8637-33756e0a7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dafc2e-0c51-47f6-9b68-a799a5a418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1d1f3-4518-4729-bded-4c0ff6cc8567" xsi:nil="true"/>
    <lcf76f155ced4ddcb4097134ff3c332f xmlns="1dc5bc3f-77ee-4d6b-8637-33756e0a7947">
      <Terms xmlns="http://schemas.microsoft.com/office/infopath/2007/PartnerControls"/>
    </lcf76f155ced4ddcb4097134ff3c332f>
    <SharedWithUsers xmlns="9c21d1f3-4518-4729-bded-4c0ff6cc8567">
      <UserInfo>
        <DisplayName>Ross Mullen</DisplayName>
        <AccountId>500</AccountId>
        <AccountType/>
      </UserInfo>
      <UserInfo>
        <DisplayName>Pamela</DisplayName>
        <AccountId>205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7C437FB-6F9F-42B8-94D1-49BE36D0A1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A8FCD-5414-45D9-BBBA-37FED7286373}">
  <ds:schemaRefs>
    <ds:schemaRef ds:uri="1dc5bc3f-77ee-4d6b-8637-33756e0a7947"/>
    <ds:schemaRef ds:uri="9c21d1f3-4518-4729-bded-4c0ff6cc85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F9AFED-0EC7-4AB7-B95F-28E7017AB0F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9c21d1f3-4518-4729-bded-4c0ff6cc8567"/>
    <ds:schemaRef ds:uri="http://purl.org/dc/elements/1.1/"/>
    <ds:schemaRef ds:uri="http://schemas.openxmlformats.org/package/2006/metadata/core-properties"/>
    <ds:schemaRef ds:uri="1dc5bc3f-77ee-4d6b-8637-33756e0a794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641</Words>
  <Application>Microsoft Office PowerPoint</Application>
  <PresentationFormat>On-screen Show (16:9)</PresentationFormat>
  <Paragraphs>133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Office Theme</vt:lpstr>
      <vt:lpstr>1_Office Theme</vt:lpstr>
      <vt:lpstr>2_Office Theme</vt:lpstr>
      <vt:lpstr>Accessibility  Acceptance Criteria (AAC) </vt:lpstr>
      <vt:lpstr>Contents</vt:lpstr>
      <vt:lpstr>Why we created the AACs</vt:lpstr>
      <vt:lpstr>A11y requirements are hard to understand</vt:lpstr>
      <vt:lpstr>What are Accessibility Acceptance Criteria (AAC)</vt:lpstr>
      <vt:lpstr>What are the AACs</vt:lpstr>
      <vt:lpstr>Accessibility Acceptance Criteria </vt:lpstr>
      <vt:lpstr>Guardrails</vt:lpstr>
      <vt:lpstr>Key WCAG, A &amp; AA  success criteria distilled into  10 A11y ACs  </vt:lpstr>
      <vt:lpstr>A11y Acceptance Criteria List</vt:lpstr>
      <vt:lpstr>Accessibility Acceptance Criteria </vt:lpstr>
      <vt:lpstr>AACs - Deep Dive</vt:lpstr>
      <vt:lpstr>AAC #1 keyboard accessibility. </vt:lpstr>
      <vt:lpstr>AAC #5 Semantic mark up used appropriately </vt:lpstr>
      <vt:lpstr>AAC #7 Screen reader</vt:lpstr>
      <vt:lpstr>AAC #6 Form control labelling and inline errors </vt:lpstr>
      <vt:lpstr>User story example</vt:lpstr>
      <vt:lpstr>Applying AAC's to a user story</vt:lpstr>
      <vt:lpstr>New functionality to add AAC's to</vt:lpstr>
      <vt:lpstr>AAC's applied to the screens</vt:lpstr>
      <vt:lpstr>Who uses the AACs in product delivery agile squads</vt:lpstr>
      <vt:lpstr>Who uses the AAC</vt:lpstr>
      <vt:lpstr>Support</vt:lpstr>
      <vt:lpstr>Supporting resources</vt:lpstr>
      <vt:lpstr>Summary    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the Australian Way</dc:title>
  <dc:creator>Melanie O'Brien</dc:creator>
  <cp:lastModifiedBy>Julie Grundy</cp:lastModifiedBy>
  <cp:revision>63</cp:revision>
  <dcterms:created xsi:type="dcterms:W3CDTF">2022-07-13T02:29:33Z</dcterms:created>
  <dcterms:modified xsi:type="dcterms:W3CDTF">2023-03-16T11:21:20Z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2022-07-13T00:00:00Z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2022-07-13T00:00:00Z</vt:filetime>
  </property>
  <property fmtid="{D5CDD505-2E9C-101B-9397-08002B2CF9AE}" pid="5" name="ContentTypeId">
    <vt:lpwstr>0x0101008B66D5C8F5115D4584D4011E7F8A3189</vt:lpwstr>
  </property>
  <property fmtid="{D5CDD505-2E9C-101B-9397-08002B2CF9AE}" pid="6" name="MediaServiceImageTags">
    <vt:lpwstr/>
  </property>
</Properties>
</file>